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08" r:id="rId1"/>
  </p:sldMasterIdLst>
  <p:notesMasterIdLst>
    <p:notesMasterId r:id="rId45"/>
  </p:notesMasterIdLst>
  <p:sldIdLst>
    <p:sldId id="256" r:id="rId2"/>
    <p:sldId id="268" r:id="rId3"/>
    <p:sldId id="300" r:id="rId4"/>
    <p:sldId id="267" r:id="rId5"/>
    <p:sldId id="279" r:id="rId6"/>
    <p:sldId id="266" r:id="rId7"/>
    <p:sldId id="292" r:id="rId8"/>
    <p:sldId id="280" r:id="rId9"/>
    <p:sldId id="293" r:id="rId10"/>
    <p:sldId id="265" r:id="rId11"/>
    <p:sldId id="294" r:id="rId12"/>
    <p:sldId id="264" r:id="rId13"/>
    <p:sldId id="295" r:id="rId14"/>
    <p:sldId id="263" r:id="rId15"/>
    <p:sldId id="281" r:id="rId16"/>
    <p:sldId id="262" r:id="rId17"/>
    <p:sldId id="282" r:id="rId18"/>
    <p:sldId id="261" r:id="rId19"/>
    <p:sldId id="283" r:id="rId20"/>
    <p:sldId id="260" r:id="rId21"/>
    <p:sldId id="291" r:id="rId22"/>
    <p:sldId id="259" r:id="rId23"/>
    <p:sldId id="258" r:id="rId24"/>
    <p:sldId id="284" r:id="rId25"/>
    <p:sldId id="257" r:id="rId26"/>
    <p:sldId id="285" r:id="rId27"/>
    <p:sldId id="269" r:id="rId28"/>
    <p:sldId id="286" r:id="rId29"/>
    <p:sldId id="296" r:id="rId30"/>
    <p:sldId id="297" r:id="rId31"/>
    <p:sldId id="298" r:id="rId32"/>
    <p:sldId id="299" r:id="rId33"/>
    <p:sldId id="287" r:id="rId34"/>
    <p:sldId id="278" r:id="rId35"/>
    <p:sldId id="276" r:id="rId36"/>
    <p:sldId id="288" r:id="rId37"/>
    <p:sldId id="275" r:id="rId38"/>
    <p:sldId id="289" r:id="rId39"/>
    <p:sldId id="274" r:id="rId40"/>
    <p:sldId id="273" r:id="rId41"/>
    <p:sldId id="290" r:id="rId42"/>
    <p:sldId id="270" r:id="rId43"/>
    <p:sldId id="272" r:id="rId44"/>
  </p:sldIdLst>
  <p:sldSz cx="9144000" cy="6858000" type="screen4x3"/>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417" autoAdjust="0"/>
    <p:restoredTop sz="94671" autoAdjust="0"/>
  </p:normalViewPr>
  <p:slideViewPr>
    <p:cSldViewPr>
      <p:cViewPr varScale="1">
        <p:scale>
          <a:sx n="69" d="100"/>
          <a:sy n="69" d="100"/>
        </p:scale>
        <p:origin x="1416" y="6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48307E1-E718-4717-B524-18903DCD0EC8}" type="datetimeFigureOut">
              <a:rPr lang="en-US" smtClean="0"/>
              <a:t>5/24/2020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C6EB6FA-1106-42D1-B26D-6391222B6BC0}" type="slidenum">
              <a:rPr lang="en-US" smtClean="0"/>
              <a:t>‹#›</a:t>
            </a:fld>
            <a:endParaRPr lang="en-US"/>
          </a:p>
        </p:txBody>
      </p:sp>
    </p:spTree>
    <p:extLst>
      <p:ext uri="{BB962C8B-B14F-4D97-AF65-F5344CB8AC3E}">
        <p14:creationId xmlns:p14="http://schemas.microsoft.com/office/powerpoint/2010/main" val="37408194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C6EB6FA-1106-42D1-B26D-6391222B6BC0}" type="slidenum">
              <a:rPr lang="en-US" smtClean="0"/>
              <a:t>2</a:t>
            </a:fld>
            <a:endParaRPr lang="en-US"/>
          </a:p>
        </p:txBody>
      </p:sp>
    </p:spTree>
    <p:extLst>
      <p:ext uri="{BB962C8B-B14F-4D97-AF65-F5344CB8AC3E}">
        <p14:creationId xmlns:p14="http://schemas.microsoft.com/office/powerpoint/2010/main" val="18813545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C5F71B2A-BA5F-415F-820E-0C8DABCDA7AB}" type="datetime8">
              <a:rPr lang="fa-IR" smtClean="0"/>
              <a:t>24 مه 20</a:t>
            </a:fld>
            <a:endParaRPr lang="fa-IR"/>
          </a:p>
        </p:txBody>
      </p:sp>
      <p:sp>
        <p:nvSpPr>
          <p:cNvPr id="17" name="Footer Placeholder 16"/>
          <p:cNvSpPr>
            <a:spLocks noGrp="1"/>
          </p:cNvSpPr>
          <p:nvPr>
            <p:ph type="ftr" sz="quarter" idx="11"/>
          </p:nvPr>
        </p:nvSpPr>
        <p:spPr/>
        <p:txBody>
          <a:bodyPr/>
          <a:lstStyle/>
          <a:p>
            <a:endParaRPr lang="fa-IR"/>
          </a:p>
        </p:txBody>
      </p:sp>
      <p:sp>
        <p:nvSpPr>
          <p:cNvPr id="29" name="Slide Number Placeholder 28"/>
          <p:cNvSpPr>
            <a:spLocks noGrp="1"/>
          </p:cNvSpPr>
          <p:nvPr>
            <p:ph type="sldNum" sz="quarter" idx="12"/>
          </p:nvPr>
        </p:nvSpPr>
        <p:spPr/>
        <p:txBody>
          <a:bodyPr/>
          <a:lstStyle/>
          <a:p>
            <a:fld id="{4B24C8FE-81C8-45AA-9600-4CE54DA52BF8}" type="slidenum">
              <a:rPr lang="fa-IR" smtClean="0"/>
              <a:t>‹#›</a:t>
            </a:fld>
            <a:endParaRPr lang="fa-IR"/>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553D94F-266D-4C4C-B32E-1A52EE733CE6}" type="datetime8">
              <a:rPr lang="fa-IR" smtClean="0"/>
              <a:t>24 مه 20</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4B24C8FE-81C8-45AA-9600-4CE54DA52BF8}" type="slidenum">
              <a:rPr lang="fa-IR" smtClean="0"/>
              <a:t>‹#›</a:t>
            </a:fld>
            <a:endParaRPr lang="fa-I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EA19052-7D1A-4E40-BB53-1CF00D6F560E}" type="datetime8">
              <a:rPr lang="fa-IR" smtClean="0"/>
              <a:t>24 مه 20</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4B24C8FE-81C8-45AA-9600-4CE54DA52BF8}" type="slidenum">
              <a:rPr lang="fa-IR" smtClean="0"/>
              <a:t>‹#›</a:t>
            </a:fld>
            <a:endParaRPr lang="fa-I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59E96AD-C348-438A-9CA1-9468801262B8}" type="datetime8">
              <a:rPr lang="fa-IR" smtClean="0"/>
              <a:t>24 مه 20</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4B24C8FE-81C8-45AA-9600-4CE54DA52BF8}" type="slidenum">
              <a:rPr lang="fa-IR" smtClean="0"/>
              <a:t>‹#›</a:t>
            </a:fld>
            <a:endParaRPr lang="fa-I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DF61E1C8-813D-4663-9997-A8D6665A861A}" type="datetime8">
              <a:rPr lang="fa-IR" smtClean="0"/>
              <a:t>24 مه 20</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a:xfrm>
            <a:off x="7924800" y="6416675"/>
            <a:ext cx="762000" cy="365125"/>
          </a:xfrm>
        </p:spPr>
        <p:txBody>
          <a:bodyPr/>
          <a:lstStyle/>
          <a:p>
            <a:fld id="{4B24C8FE-81C8-45AA-9600-4CE54DA52BF8}" type="slidenum">
              <a:rPr lang="fa-IR" smtClean="0"/>
              <a:t>‹#›</a:t>
            </a:fld>
            <a:endParaRPr lang="fa-I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A60C704F-7C6F-4F7D-AC54-EA0DE41C2108}" type="datetime8">
              <a:rPr lang="fa-IR" smtClean="0"/>
              <a:t>24 مه 20</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4B24C8FE-81C8-45AA-9600-4CE54DA52BF8}" type="slidenum">
              <a:rPr lang="fa-IR" smtClean="0"/>
              <a:t>‹#›</a:t>
            </a:fld>
            <a:endParaRPr lang="fa-I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7B14A185-411E-40D4-907D-122889933E4C}" type="datetime8">
              <a:rPr lang="fa-IR" smtClean="0"/>
              <a:t>24 مه 20</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4B24C8FE-81C8-45AA-9600-4CE54DA52BF8}" type="slidenum">
              <a:rPr lang="fa-IR" smtClean="0"/>
              <a:t>‹#›</a:t>
            </a:fld>
            <a:endParaRPr lang="fa-I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386D75BA-1BD9-4955-9E12-CAE90A0CF120}" type="datetime8">
              <a:rPr lang="fa-IR" smtClean="0"/>
              <a:t>24 مه 20</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4B24C8FE-81C8-45AA-9600-4CE54DA52BF8}" type="slidenum">
              <a:rPr lang="fa-IR" smtClean="0"/>
              <a:t>‹#›</a:t>
            </a:fld>
            <a:endParaRPr lang="fa-I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FF796F-A1BB-47CA-A7F3-1D0C9D8D8362}" type="datetime8">
              <a:rPr lang="fa-IR" smtClean="0"/>
              <a:t>24 مه 20</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4B24C8FE-81C8-45AA-9600-4CE54DA52BF8}" type="slidenum">
              <a:rPr lang="fa-IR" smtClean="0"/>
              <a:t>‹#›</a:t>
            </a:fld>
            <a:endParaRPr lang="fa-I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09E1E8EC-57EF-4562-9C49-8581F496DDD0}" type="datetime8">
              <a:rPr lang="fa-IR" smtClean="0"/>
              <a:t>24 مه 20</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4B24C8FE-81C8-45AA-9600-4CE54DA52BF8}" type="slidenum">
              <a:rPr lang="fa-IR" smtClean="0"/>
              <a:t>‹#›</a:t>
            </a:fld>
            <a:endParaRPr lang="fa-I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B5AA995B-BDBC-41F2-8856-07F98617304E}" type="datetime8">
              <a:rPr lang="fa-IR" smtClean="0"/>
              <a:t>24 مه 20</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4B24C8FE-81C8-45AA-9600-4CE54DA52BF8}" type="slidenum">
              <a:rPr lang="fa-IR" smtClean="0"/>
              <a:t>‹#›</a:t>
            </a:fld>
            <a:endParaRPr lang="fa-I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48FE5394-272D-489B-9F22-56810A343464}" type="datetime8">
              <a:rPr lang="fa-IR" smtClean="0"/>
              <a:t>24 مه 20</a:t>
            </a:fld>
            <a:endParaRPr lang="fa-IR"/>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fa-IR"/>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4B24C8FE-81C8-45AA-9600-4CE54DA52BF8}" type="slidenum">
              <a:rPr lang="fa-IR" smtClean="0"/>
              <a:t>‹#›</a:t>
            </a:fld>
            <a:endParaRPr lang="fa-IR"/>
          </a:p>
        </p:txBody>
      </p:sp>
    </p:spTree>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ftr="0" dt="0"/>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50397" y="558760"/>
            <a:ext cx="6517949" cy="6032362"/>
          </a:xfrm>
          <a:prstGeom prst="rect">
            <a:avLst/>
          </a:prstGeom>
        </p:spPr>
      </p:pic>
      <p:sp>
        <p:nvSpPr>
          <p:cNvPr id="2" name="Slide Number Placeholder 1"/>
          <p:cNvSpPr>
            <a:spLocks noGrp="1"/>
          </p:cNvSpPr>
          <p:nvPr>
            <p:ph type="sldNum" sz="quarter" idx="12"/>
          </p:nvPr>
        </p:nvSpPr>
        <p:spPr/>
        <p:txBody>
          <a:bodyPr/>
          <a:lstStyle/>
          <a:p>
            <a:fld id="{4B24C8FE-81C8-45AA-9600-4CE54DA52BF8}" type="slidenum">
              <a:rPr lang="fa-IR" sz="2400" smtClean="0">
                <a:cs typeface="B Nazanin" panose="00000400000000000000" pitchFamily="2" charset="-78"/>
              </a:rPr>
              <a:t>1</a:t>
            </a:fld>
            <a:endParaRPr lang="fa-IR" sz="2400">
              <a:cs typeface="B Nazanin" panose="00000400000000000000" pitchFamily="2" charset="-78"/>
            </a:endParaRPr>
          </a:p>
        </p:txBody>
      </p:sp>
    </p:spTree>
    <p:extLst>
      <p:ext uri="{BB962C8B-B14F-4D97-AF65-F5344CB8AC3E}">
        <p14:creationId xmlns:p14="http://schemas.microsoft.com/office/powerpoint/2010/main" val="247328806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499992" y="260648"/>
            <a:ext cx="4402832" cy="5746643"/>
          </a:xfrm>
        </p:spPr>
        <p:txBody>
          <a:bodyPr>
            <a:noAutofit/>
          </a:bodyPr>
          <a:lstStyle/>
          <a:p>
            <a:pPr marL="109728" indent="0" algn="just" rtl="1">
              <a:buNone/>
            </a:pPr>
            <a:r>
              <a:rPr lang="fa-IR" sz="2800" b="1" dirty="0">
                <a:cs typeface="B Nazanin" pitchFamily="2" charset="-78"/>
              </a:rPr>
              <a:t>تاریخچه </a:t>
            </a:r>
            <a:endParaRPr lang="en-US" sz="2800" b="1" i="1" dirty="0">
              <a:cs typeface="B Nazanin" pitchFamily="2" charset="-78"/>
            </a:endParaRPr>
          </a:p>
          <a:p>
            <a:pPr marL="109728" indent="0" algn="just" rtl="1">
              <a:buNone/>
            </a:pPr>
            <a:r>
              <a:rPr lang="fa-IR" sz="2800" dirty="0">
                <a:cs typeface="B Nazanin" pitchFamily="2" charset="-78"/>
              </a:rPr>
              <a:t>از قریب به یک قرن پیش کتاب های ذیقیمتی در گنجینه های عمومی و شخصی و اخیراً دانشگاهی نگهداری می</a:t>
            </a:r>
            <a:r>
              <a:rPr lang="en-US" sz="2800" dirty="0">
                <a:cs typeface="B Nazanin" pitchFamily="2" charset="-78"/>
              </a:rPr>
              <a:t>‌</a:t>
            </a:r>
            <a:r>
              <a:rPr lang="fa-IR" sz="2800" dirty="0">
                <a:cs typeface="B Nazanin" pitchFamily="2" charset="-78"/>
              </a:rPr>
              <a:t>شوند که به دلیل نوع چاپ خاصی که دارند اصطلاحاً به کتاب های چاپ سنگی مشهورند</a:t>
            </a:r>
            <a:r>
              <a:rPr lang="en-US" sz="2800" dirty="0">
                <a:cs typeface="B Nazanin" pitchFamily="2" charset="-78"/>
              </a:rPr>
              <a:t>. </a:t>
            </a:r>
            <a:r>
              <a:rPr lang="fa-IR" sz="2800" dirty="0">
                <a:cs typeface="B Nazanin" pitchFamily="2" charset="-78"/>
              </a:rPr>
              <a:t>ماشین چاپ سنگی در شکل و کار تقریباً مشابه ماشین چاپ سربی بوده است، جز این که در چاپ سنگی به جای حروف، از سنگ مرمر کنده</a:t>
            </a:r>
            <a:r>
              <a:rPr lang="en-US" sz="2800" dirty="0">
                <a:cs typeface="B Nazanin" pitchFamily="2" charset="-78"/>
              </a:rPr>
              <a:t>‌</a:t>
            </a:r>
            <a:r>
              <a:rPr lang="fa-IR" sz="2800" dirty="0">
                <a:cs typeface="B Nazanin" pitchFamily="2" charset="-78"/>
              </a:rPr>
              <a:t>کاری</a:t>
            </a:r>
            <a:r>
              <a:rPr lang="en-US" sz="2800" dirty="0">
                <a:cs typeface="B Nazanin" pitchFamily="2" charset="-78"/>
              </a:rPr>
              <a:t>‌</a:t>
            </a:r>
            <a:r>
              <a:rPr lang="fa-IR" sz="2800" dirty="0">
                <a:cs typeface="B Nazanin" pitchFamily="2" charset="-78"/>
              </a:rPr>
              <a:t>شده استفاده می شده است</a:t>
            </a:r>
            <a:r>
              <a:rPr lang="en-US" sz="2800" dirty="0">
                <a:cs typeface="B Nazanin" pitchFamily="2" charset="-78"/>
              </a:rPr>
              <a:t>. </a:t>
            </a:r>
          </a:p>
          <a:p>
            <a:pPr marL="109728" indent="0" algn="just" rtl="1">
              <a:buNone/>
            </a:pPr>
            <a:endParaRPr lang="fa-IR" sz="2800" dirty="0">
              <a:cs typeface="B Nazanin" pitchFamily="2" charset="-78"/>
            </a:endParaRPr>
          </a:p>
        </p:txBody>
      </p:sp>
      <p:sp>
        <p:nvSpPr>
          <p:cNvPr id="4" name="Slide Number Placeholder 3"/>
          <p:cNvSpPr>
            <a:spLocks noGrp="1"/>
          </p:cNvSpPr>
          <p:nvPr>
            <p:ph type="sldNum" sz="quarter" idx="12"/>
          </p:nvPr>
        </p:nvSpPr>
        <p:spPr/>
        <p:txBody>
          <a:bodyPr/>
          <a:lstStyle/>
          <a:p>
            <a:fld id="{4B24C8FE-81C8-45AA-9600-4CE54DA52BF8}" type="slidenum">
              <a:rPr lang="fa-IR" sz="2400" smtClean="0">
                <a:cs typeface="B Nazanin" panose="00000400000000000000" pitchFamily="2" charset="-78"/>
              </a:rPr>
              <a:t>10</a:t>
            </a:fld>
            <a:endParaRPr lang="fa-IR" sz="2400">
              <a:cs typeface="B Nazanin" panose="00000400000000000000" pitchFamily="2" charset="-78"/>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560" y="908720"/>
            <a:ext cx="3659659" cy="4219990"/>
          </a:xfrm>
          <a:prstGeom prst="rect">
            <a:avLst/>
          </a:prstGeom>
        </p:spPr>
      </p:pic>
      <p:sp>
        <p:nvSpPr>
          <p:cNvPr id="5" name="Rectangle 4"/>
          <p:cNvSpPr/>
          <p:nvPr/>
        </p:nvSpPr>
        <p:spPr>
          <a:xfrm>
            <a:off x="1029784" y="5478654"/>
            <a:ext cx="2823209" cy="461665"/>
          </a:xfrm>
          <a:prstGeom prst="rect">
            <a:avLst/>
          </a:prstGeom>
        </p:spPr>
        <p:txBody>
          <a:bodyPr wrap="none">
            <a:spAutoFit/>
          </a:bodyPr>
          <a:lstStyle/>
          <a:p>
            <a:r>
              <a:rPr lang="fa-IR" sz="2400" dirty="0" smtClean="0">
                <a:cs typeface="B Nazanin" pitchFamily="2" charset="-78"/>
              </a:rPr>
              <a:t>نمونه ی اولین دستگاه چاپ </a:t>
            </a:r>
            <a:endParaRPr lang="en-US" sz="2400" dirty="0"/>
          </a:p>
        </p:txBody>
      </p:sp>
    </p:spTree>
    <p:extLst>
      <p:ext uri="{BB962C8B-B14F-4D97-AF65-F5344CB8AC3E}">
        <p14:creationId xmlns:p14="http://schemas.microsoft.com/office/powerpoint/2010/main" val="6059319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1000"/>
                                        <p:tgtEl>
                                          <p:spTgt spid="2">
                                            <p:txEl>
                                              <p:pRg st="1" end="1"/>
                                            </p:txEl>
                                          </p:spTgt>
                                        </p:tgtEl>
                                      </p:cBhvr>
                                    </p:animEffect>
                                    <p:anim calcmode="lin" valueType="num">
                                      <p:cBhvr>
                                        <p:cTn id="13"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44008" y="404664"/>
            <a:ext cx="4258816" cy="5976664"/>
          </a:xfrm>
        </p:spPr>
        <p:txBody>
          <a:bodyPr>
            <a:noAutofit/>
          </a:bodyPr>
          <a:lstStyle/>
          <a:p>
            <a:pPr marL="109728" indent="0" algn="just" rtl="1">
              <a:buNone/>
            </a:pPr>
            <a:r>
              <a:rPr lang="fa-IR" sz="2800" dirty="0" smtClean="0">
                <a:cs typeface="B Nazanin" pitchFamily="2" charset="-78"/>
              </a:rPr>
              <a:t>چاپ </a:t>
            </a:r>
            <a:r>
              <a:rPr lang="fa-IR" sz="2800" dirty="0">
                <a:cs typeface="B Nazanin" pitchFamily="2" charset="-78"/>
              </a:rPr>
              <a:t>سنگی اولین بار به وسیلة آلمانی ها در سال ۱۷۹۶ میلادی اختراع گردید</a:t>
            </a:r>
            <a:r>
              <a:rPr lang="en-US" sz="2800" dirty="0">
                <a:cs typeface="B Nazanin" pitchFamily="2" charset="-78"/>
              </a:rPr>
              <a:t>. </a:t>
            </a:r>
            <a:endParaRPr lang="fa-IR" sz="2800" dirty="0" smtClean="0">
              <a:cs typeface="B Nazanin" pitchFamily="2" charset="-78"/>
            </a:endParaRPr>
          </a:p>
          <a:p>
            <a:pPr marL="109728" indent="0" algn="just" rtl="1">
              <a:buNone/>
            </a:pPr>
            <a:r>
              <a:rPr lang="fa-IR" sz="2800" dirty="0" smtClean="0">
                <a:cs typeface="B Nazanin" pitchFamily="2" charset="-78"/>
              </a:rPr>
              <a:t>«</a:t>
            </a:r>
            <a:r>
              <a:rPr lang="fa-IR" sz="2800" dirty="0">
                <a:cs typeface="B Nazanin" pitchFamily="2" charset="-78"/>
              </a:rPr>
              <a:t>آلویس زنفلدر»یک آوازه</a:t>
            </a:r>
            <a:r>
              <a:rPr lang="en-US" sz="2800" dirty="0">
                <a:cs typeface="B Nazanin" pitchFamily="2" charset="-78"/>
              </a:rPr>
              <a:t>‌</a:t>
            </a:r>
            <a:r>
              <a:rPr lang="fa-IR" sz="2800" dirty="0">
                <a:cs typeface="B Nazanin" pitchFamily="2" charset="-78"/>
              </a:rPr>
              <a:t>خوان تئاتر آلمانی بود که به علت هزینه های سرسام آور چاپ، برای این</a:t>
            </a:r>
            <a:r>
              <a:rPr lang="en-US" sz="2800" dirty="0">
                <a:cs typeface="B Nazanin" pitchFamily="2" charset="-78"/>
              </a:rPr>
              <a:t>‌</a:t>
            </a:r>
            <a:r>
              <a:rPr lang="fa-IR" sz="2800" dirty="0">
                <a:cs typeface="B Nazanin" pitchFamily="2" charset="-78"/>
              </a:rPr>
              <a:t>که بتواند تصنیف هایش را به چاپ برساند به طور تصادفی از طریق کاربرد تیزاب بر روی سنگ های نرم و مسطح و سبک</a:t>
            </a:r>
            <a:r>
              <a:rPr lang="en-US" sz="2800" dirty="0">
                <a:cs typeface="B Nazanin" pitchFamily="2" charset="-78"/>
              </a:rPr>
              <a:t>‌</a:t>
            </a:r>
            <a:r>
              <a:rPr lang="fa-IR" sz="2800" dirty="0">
                <a:cs typeface="B Nazanin" pitchFamily="2" charset="-78"/>
              </a:rPr>
              <a:t>وزن کنار رود راین، به روش چاپ سنگی دست یافت</a:t>
            </a:r>
            <a:r>
              <a:rPr lang="en-US" sz="2800" dirty="0">
                <a:cs typeface="B Nazanin" pitchFamily="2" charset="-78"/>
              </a:rPr>
              <a:t>. </a:t>
            </a:r>
          </a:p>
          <a:p>
            <a:pPr marL="109728" indent="0" algn="just" rtl="1">
              <a:buNone/>
            </a:pPr>
            <a:endParaRPr lang="fa-IR" sz="2800" dirty="0">
              <a:cs typeface="B Nazanin" pitchFamily="2" charset="-78"/>
            </a:endParaRPr>
          </a:p>
        </p:txBody>
      </p:sp>
      <p:sp>
        <p:nvSpPr>
          <p:cNvPr id="3" name="Slide Number Placeholder 2"/>
          <p:cNvSpPr>
            <a:spLocks noGrp="1"/>
          </p:cNvSpPr>
          <p:nvPr>
            <p:ph type="sldNum" sz="quarter" idx="12"/>
          </p:nvPr>
        </p:nvSpPr>
        <p:spPr/>
        <p:txBody>
          <a:bodyPr/>
          <a:lstStyle/>
          <a:p>
            <a:fld id="{4B24C8FE-81C8-45AA-9600-4CE54DA52BF8}" type="slidenum">
              <a:rPr lang="fa-IR" sz="2400" smtClean="0">
                <a:cs typeface="B Nazanin" panose="00000400000000000000" pitchFamily="2" charset="-78"/>
              </a:rPr>
              <a:t>11</a:t>
            </a:fld>
            <a:endParaRPr lang="fa-IR" sz="2400">
              <a:cs typeface="B Nazanin" panose="00000400000000000000" pitchFamily="2" charset="-78"/>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544" y="625874"/>
            <a:ext cx="3888432" cy="5179390"/>
          </a:xfrm>
          <a:prstGeom prst="rect">
            <a:avLst/>
          </a:prstGeom>
        </p:spPr>
      </p:pic>
    </p:spTree>
    <p:extLst>
      <p:ext uri="{BB962C8B-B14F-4D97-AF65-F5344CB8AC3E}">
        <p14:creationId xmlns:p14="http://schemas.microsoft.com/office/powerpoint/2010/main" val="36931304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1000"/>
                                        <p:tgtEl>
                                          <p:spTgt spid="2">
                                            <p:txEl>
                                              <p:pRg st="1" end="1"/>
                                            </p:txEl>
                                          </p:spTgt>
                                        </p:tgtEl>
                                      </p:cBhvr>
                                    </p:animEffect>
                                    <p:anim calcmode="lin" valueType="num">
                                      <p:cBhvr>
                                        <p:cTn id="13"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23528" y="260648"/>
            <a:ext cx="8568952" cy="5832648"/>
          </a:xfrm>
        </p:spPr>
        <p:txBody>
          <a:bodyPr>
            <a:noAutofit/>
          </a:bodyPr>
          <a:lstStyle/>
          <a:p>
            <a:pPr marL="109728" indent="0" algn="justLow" rtl="1">
              <a:lnSpc>
                <a:spcPct val="120000"/>
              </a:lnSpc>
              <a:buNone/>
            </a:pPr>
            <a:r>
              <a:rPr lang="fa-IR" sz="2800" b="1" dirty="0">
                <a:cs typeface="B Nazanin" pitchFamily="2" charset="-78"/>
              </a:rPr>
              <a:t>چاپ سنگی در ایران </a:t>
            </a:r>
            <a:endParaRPr lang="en-US" sz="2800" b="1" i="1" dirty="0">
              <a:cs typeface="B Nazanin" pitchFamily="2" charset="-78"/>
            </a:endParaRPr>
          </a:p>
          <a:p>
            <a:pPr marL="109728" indent="0" algn="justLow" rtl="1">
              <a:lnSpc>
                <a:spcPct val="120000"/>
              </a:lnSpc>
              <a:buNone/>
            </a:pPr>
            <a:r>
              <a:rPr lang="fa-IR" sz="2800" dirty="0">
                <a:cs typeface="B Nazanin" pitchFamily="2" charset="-78"/>
              </a:rPr>
              <a:t>چاپ سنگی از اروپا به ایران راه یافت و نخستین بار در زمان سلطنت فتحعلی شاه قاجار بود که «عباس میرزا نایب</a:t>
            </a:r>
            <a:r>
              <a:rPr lang="en-US" sz="2800" dirty="0">
                <a:cs typeface="B Nazanin" pitchFamily="2" charset="-78"/>
              </a:rPr>
              <a:t>‌</a:t>
            </a:r>
            <a:r>
              <a:rPr lang="fa-IR" sz="2800" dirty="0">
                <a:cs typeface="B Nazanin" pitchFamily="2" charset="-78"/>
              </a:rPr>
              <a:t>السلطنه»، «محمد صالح بن حاج محمد باقر خان شیرازی» معروف «به میرزا صالح تبریزی» را به مسکو فرستاد تا دستگاه چاپ سنگی را با خود به ایران آورد</a:t>
            </a:r>
            <a:r>
              <a:rPr lang="en-US" sz="2800" dirty="0">
                <a:cs typeface="B Nazanin" pitchFamily="2" charset="-78"/>
              </a:rPr>
              <a:t>. </a:t>
            </a:r>
            <a:r>
              <a:rPr lang="fa-IR" sz="2800" dirty="0">
                <a:cs typeface="B Nazanin" pitchFamily="2" charset="-78"/>
              </a:rPr>
              <a:t>این شخص دستگاه چاپ سنگی را به تبریز آورد و اولین چاپخانة سنگی را در ایران دایر نمود</a:t>
            </a:r>
            <a:r>
              <a:rPr lang="en-US" sz="2800" dirty="0">
                <a:cs typeface="B Nazanin" pitchFamily="2" charset="-78"/>
              </a:rPr>
              <a:t>. </a:t>
            </a:r>
          </a:p>
          <a:p>
            <a:pPr marL="109728" indent="0" algn="justLow" rtl="1">
              <a:lnSpc>
                <a:spcPct val="120000"/>
              </a:lnSpc>
              <a:buNone/>
            </a:pPr>
            <a:endParaRPr lang="fa-IR" sz="2800" dirty="0">
              <a:cs typeface="B Nazanin" pitchFamily="2" charset="-78"/>
            </a:endParaRPr>
          </a:p>
        </p:txBody>
      </p:sp>
      <p:sp>
        <p:nvSpPr>
          <p:cNvPr id="4" name="Slide Number Placeholder 3"/>
          <p:cNvSpPr>
            <a:spLocks noGrp="1"/>
          </p:cNvSpPr>
          <p:nvPr>
            <p:ph type="sldNum" sz="quarter" idx="12"/>
          </p:nvPr>
        </p:nvSpPr>
        <p:spPr/>
        <p:txBody>
          <a:bodyPr/>
          <a:lstStyle/>
          <a:p>
            <a:fld id="{4B24C8FE-81C8-45AA-9600-4CE54DA52BF8}" type="slidenum">
              <a:rPr lang="fa-IR" sz="2400" smtClean="0">
                <a:cs typeface="B Nazanin" panose="00000400000000000000" pitchFamily="2" charset="-78"/>
              </a:rPr>
              <a:t>12</a:t>
            </a:fld>
            <a:endParaRPr lang="fa-IR" sz="2400" dirty="0">
              <a:cs typeface="B Nazanin" panose="00000400000000000000" pitchFamily="2" charset="-78"/>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1132" y="3573016"/>
            <a:ext cx="4583406" cy="3122446"/>
          </a:xfrm>
          <a:prstGeom prst="rect">
            <a:avLst/>
          </a:prstGeom>
        </p:spPr>
      </p:pic>
      <p:sp>
        <p:nvSpPr>
          <p:cNvPr id="5" name="Rectangle 4"/>
          <p:cNvSpPr/>
          <p:nvPr/>
        </p:nvSpPr>
        <p:spPr>
          <a:xfrm>
            <a:off x="6804248" y="4577191"/>
            <a:ext cx="2045752" cy="830997"/>
          </a:xfrm>
          <a:prstGeom prst="rect">
            <a:avLst/>
          </a:prstGeom>
        </p:spPr>
        <p:txBody>
          <a:bodyPr wrap="none">
            <a:spAutoFit/>
          </a:bodyPr>
          <a:lstStyle/>
          <a:p>
            <a:r>
              <a:rPr lang="fa-IR" sz="2400" dirty="0" smtClean="0">
                <a:cs typeface="B Nazanin" pitchFamily="2" charset="-78"/>
              </a:rPr>
              <a:t>اولین دستگاه چاپی </a:t>
            </a:r>
          </a:p>
          <a:p>
            <a:r>
              <a:rPr lang="fa-IR" sz="2400" dirty="0" smtClean="0">
                <a:cs typeface="B Nazanin" pitchFamily="2" charset="-78"/>
              </a:rPr>
              <a:t>که به ایران آمد </a:t>
            </a:r>
            <a:endParaRPr lang="en-US" sz="2400" dirty="0"/>
          </a:p>
        </p:txBody>
      </p:sp>
    </p:spTree>
    <p:extLst>
      <p:ext uri="{BB962C8B-B14F-4D97-AF65-F5344CB8AC3E}">
        <p14:creationId xmlns:p14="http://schemas.microsoft.com/office/powerpoint/2010/main" val="38612550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1000"/>
                                        <p:tgtEl>
                                          <p:spTgt spid="2">
                                            <p:txEl>
                                              <p:pRg st="1" end="1"/>
                                            </p:txEl>
                                          </p:spTgt>
                                        </p:tgtEl>
                                      </p:cBhvr>
                                    </p:animEffect>
                                    <p:anim calcmode="lin" valueType="num">
                                      <p:cBhvr>
                                        <p:cTn id="13"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23528" y="404664"/>
            <a:ext cx="8568952" cy="5832648"/>
          </a:xfrm>
        </p:spPr>
        <p:txBody>
          <a:bodyPr>
            <a:noAutofit/>
          </a:bodyPr>
          <a:lstStyle/>
          <a:p>
            <a:pPr marL="109728" indent="0" algn="justLow" rtl="1">
              <a:lnSpc>
                <a:spcPct val="120000"/>
              </a:lnSpc>
              <a:buNone/>
            </a:pPr>
            <a:r>
              <a:rPr lang="fa-IR" sz="2800" dirty="0" smtClean="0">
                <a:cs typeface="B Nazanin" pitchFamily="2" charset="-78"/>
              </a:rPr>
              <a:t>نخستین </a:t>
            </a:r>
            <a:r>
              <a:rPr lang="fa-IR" sz="2800" dirty="0">
                <a:cs typeface="B Nazanin" pitchFamily="2" charset="-78"/>
              </a:rPr>
              <a:t>چاپ سنگی در تبریز، چاپ قرآن در سال ۱۲۵۰ هجری قمری و کتاب «زاد المعاد» در سال ۱۲۵۱ هجری قمری می باشد</a:t>
            </a:r>
            <a:r>
              <a:rPr lang="en-US" sz="2800" dirty="0">
                <a:cs typeface="B Nazanin" pitchFamily="2" charset="-78"/>
              </a:rPr>
              <a:t>. </a:t>
            </a:r>
          </a:p>
          <a:p>
            <a:pPr marL="109728" indent="0" algn="justLow" rtl="1">
              <a:lnSpc>
                <a:spcPct val="120000"/>
              </a:lnSpc>
              <a:buNone/>
            </a:pPr>
            <a:r>
              <a:rPr lang="fa-IR" sz="2800" dirty="0">
                <a:cs typeface="B Nazanin" pitchFamily="2" charset="-78"/>
              </a:rPr>
              <a:t>در سال ۱۲۵۹ هجری قمری آقای «عبدالعلی» نامی اسباب چاپ سنگی را با خود به تهران آورد و در همان سال کتاب «تاریخ معجم» و پس از آن </a:t>
            </a:r>
            <a:endParaRPr lang="fa-IR" sz="2800" dirty="0" smtClean="0">
              <a:cs typeface="B Nazanin" pitchFamily="2" charset="-78"/>
            </a:endParaRPr>
          </a:p>
          <a:p>
            <a:pPr marL="109728" indent="0" algn="justLow" rtl="1">
              <a:lnSpc>
                <a:spcPct val="120000"/>
              </a:lnSpc>
              <a:buNone/>
            </a:pPr>
            <a:r>
              <a:rPr lang="fa-IR" sz="2800" dirty="0" smtClean="0">
                <a:cs typeface="B Nazanin" pitchFamily="2" charset="-78"/>
              </a:rPr>
              <a:t>«پطر </a:t>
            </a:r>
            <a:r>
              <a:rPr lang="fa-IR" sz="2800" dirty="0">
                <a:cs typeface="B Nazanin" pitchFamily="2" charset="-78"/>
              </a:rPr>
              <a:t>کبیر» را به چاپ رسانید</a:t>
            </a:r>
            <a:r>
              <a:rPr lang="en-US" sz="2800" dirty="0">
                <a:cs typeface="B Nazanin" pitchFamily="2" charset="-78"/>
              </a:rPr>
              <a:t>. </a:t>
            </a:r>
          </a:p>
          <a:p>
            <a:pPr marL="109728" indent="0" algn="justLow" rtl="1">
              <a:lnSpc>
                <a:spcPct val="120000"/>
              </a:lnSpc>
              <a:buNone/>
            </a:pPr>
            <a:endParaRPr lang="fa-IR" sz="2800" dirty="0">
              <a:cs typeface="B Nazanin" pitchFamily="2" charset="-78"/>
            </a:endParaRPr>
          </a:p>
        </p:txBody>
      </p:sp>
      <p:sp>
        <p:nvSpPr>
          <p:cNvPr id="3" name="Slide Number Placeholder 2"/>
          <p:cNvSpPr>
            <a:spLocks noGrp="1"/>
          </p:cNvSpPr>
          <p:nvPr>
            <p:ph type="sldNum" sz="quarter" idx="12"/>
          </p:nvPr>
        </p:nvSpPr>
        <p:spPr/>
        <p:txBody>
          <a:bodyPr/>
          <a:lstStyle/>
          <a:p>
            <a:fld id="{4B24C8FE-81C8-45AA-9600-4CE54DA52BF8}" type="slidenum">
              <a:rPr lang="fa-IR" sz="2400" smtClean="0">
                <a:cs typeface="B Nazanin" panose="00000400000000000000" pitchFamily="2" charset="-78"/>
              </a:rPr>
              <a:t>13</a:t>
            </a:fld>
            <a:endParaRPr lang="fa-IR" sz="2400">
              <a:cs typeface="B Nazanin" panose="00000400000000000000" pitchFamily="2" charset="-78"/>
            </a:endParaRPr>
          </a:p>
        </p:txBody>
      </p:sp>
    </p:spTree>
    <p:extLst>
      <p:ext uri="{BB962C8B-B14F-4D97-AF65-F5344CB8AC3E}">
        <p14:creationId xmlns:p14="http://schemas.microsoft.com/office/powerpoint/2010/main" val="16638384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427984" y="332656"/>
            <a:ext cx="4392488" cy="6192688"/>
          </a:xfrm>
        </p:spPr>
        <p:txBody>
          <a:bodyPr>
            <a:noAutofit/>
          </a:bodyPr>
          <a:lstStyle/>
          <a:p>
            <a:pPr marL="109728" indent="0" algn="just" rtl="1">
              <a:buNone/>
            </a:pPr>
            <a:r>
              <a:rPr lang="fa-IR" sz="2800" dirty="0">
                <a:cs typeface="B Nazanin" pitchFamily="2" charset="-78"/>
              </a:rPr>
              <a:t>کتاب «حدیقة</a:t>
            </a:r>
            <a:r>
              <a:rPr lang="en-US" sz="2800" dirty="0">
                <a:cs typeface="B Nazanin" pitchFamily="2" charset="-78"/>
              </a:rPr>
              <a:t>‌</a:t>
            </a:r>
            <a:r>
              <a:rPr lang="fa-IR" sz="2800" dirty="0">
                <a:cs typeface="B Nazanin" pitchFamily="2" charset="-78"/>
              </a:rPr>
              <a:t>الشیعه» تألیف «مقدس اردبیلی» یکی دیگر از کتب چاپ سنگی است که در سال ۱۲۶۵ هجری قمری در تهران به چاپ رسیده است</a:t>
            </a:r>
            <a:r>
              <a:rPr lang="en-US" sz="2800" dirty="0">
                <a:cs typeface="B Nazanin" pitchFamily="2" charset="-78"/>
              </a:rPr>
              <a:t>. </a:t>
            </a:r>
            <a:r>
              <a:rPr lang="fa-IR" sz="2800" dirty="0">
                <a:cs typeface="B Nazanin" pitchFamily="2" charset="-78"/>
              </a:rPr>
              <a:t>پس از آن چاپ سنگی در مدت کوتاهی در دیگر شهر های ایران رواج یافت، به طوری که به مدت ۵۰ سال، یگانه روش چاپ در ایران محسوب </a:t>
            </a:r>
            <a:endParaRPr lang="en-US" sz="2800" dirty="0" smtClean="0">
              <a:cs typeface="B Nazanin" pitchFamily="2" charset="-78"/>
            </a:endParaRPr>
          </a:p>
          <a:p>
            <a:pPr marL="109728" indent="0" algn="just" rtl="1">
              <a:buNone/>
            </a:pPr>
            <a:r>
              <a:rPr lang="fa-IR" sz="2800" dirty="0" smtClean="0">
                <a:cs typeface="B Nazanin" pitchFamily="2" charset="-78"/>
              </a:rPr>
              <a:t>می </a:t>
            </a:r>
            <a:r>
              <a:rPr lang="fa-IR" sz="2800" dirty="0">
                <a:cs typeface="B Nazanin" pitchFamily="2" charset="-78"/>
              </a:rPr>
              <a:t>گردید</a:t>
            </a:r>
            <a:r>
              <a:rPr lang="en-US" sz="2800" dirty="0">
                <a:cs typeface="B Nazanin" pitchFamily="2" charset="-78"/>
              </a:rPr>
              <a:t>. </a:t>
            </a:r>
            <a:r>
              <a:rPr lang="fa-IR" sz="2800" dirty="0">
                <a:cs typeface="B Nazanin" pitchFamily="2" charset="-78"/>
              </a:rPr>
              <a:t>تا اواخر دورة قاجاریه هر چه در ایران به </a:t>
            </a:r>
            <a:r>
              <a:rPr lang="fa-IR" sz="2800" dirty="0" smtClean="0">
                <a:cs typeface="B Nazanin" pitchFamily="2" charset="-78"/>
              </a:rPr>
              <a:t>چاپ </a:t>
            </a:r>
            <a:r>
              <a:rPr lang="fa-IR" sz="2800" dirty="0">
                <a:cs typeface="B Nazanin" pitchFamily="2" charset="-78"/>
              </a:rPr>
              <a:t>می رسید چاپ سنگی بود</a:t>
            </a:r>
            <a:r>
              <a:rPr lang="en-US" sz="2800" dirty="0">
                <a:cs typeface="B Nazanin" pitchFamily="2" charset="-78"/>
              </a:rPr>
              <a:t>. </a:t>
            </a:r>
          </a:p>
          <a:p>
            <a:pPr algn="r" rtl="1"/>
            <a:endParaRPr lang="fa-IR" sz="2800" dirty="0">
              <a:cs typeface="B Nazanin" panose="00000400000000000000" pitchFamily="2" charset="-78"/>
            </a:endParaRPr>
          </a:p>
        </p:txBody>
      </p:sp>
      <p:sp>
        <p:nvSpPr>
          <p:cNvPr id="4" name="Slide Number Placeholder 3"/>
          <p:cNvSpPr>
            <a:spLocks noGrp="1"/>
          </p:cNvSpPr>
          <p:nvPr>
            <p:ph type="sldNum" sz="quarter" idx="12"/>
          </p:nvPr>
        </p:nvSpPr>
        <p:spPr/>
        <p:txBody>
          <a:bodyPr/>
          <a:lstStyle/>
          <a:p>
            <a:fld id="{4B24C8FE-81C8-45AA-9600-4CE54DA52BF8}" type="slidenum">
              <a:rPr lang="fa-IR" sz="2400" smtClean="0">
                <a:cs typeface="B Nazanin" panose="00000400000000000000" pitchFamily="2" charset="-78"/>
              </a:rPr>
              <a:t>14</a:t>
            </a:fld>
            <a:endParaRPr lang="fa-IR" sz="2400">
              <a:cs typeface="B Nazanin" panose="00000400000000000000" pitchFamily="2" charset="-78"/>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0" y="332656"/>
            <a:ext cx="3960440" cy="5863308"/>
          </a:xfrm>
          <a:prstGeom prst="rect">
            <a:avLst/>
          </a:prstGeom>
        </p:spPr>
      </p:pic>
    </p:spTree>
    <p:extLst>
      <p:ext uri="{BB962C8B-B14F-4D97-AF65-F5344CB8AC3E}">
        <p14:creationId xmlns:p14="http://schemas.microsoft.com/office/powerpoint/2010/main" val="27177427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23528" y="332656"/>
            <a:ext cx="8496944" cy="2952328"/>
          </a:xfrm>
        </p:spPr>
        <p:txBody>
          <a:bodyPr>
            <a:noAutofit/>
          </a:bodyPr>
          <a:lstStyle/>
          <a:p>
            <a:pPr marL="109728" indent="0" algn="just" rtl="1">
              <a:buNone/>
            </a:pPr>
            <a:r>
              <a:rPr lang="fa-IR" sz="2800" dirty="0" smtClean="0">
                <a:cs typeface="B Nazanin" pitchFamily="2" charset="-78"/>
              </a:rPr>
              <a:t>چاپ </a:t>
            </a:r>
            <a:r>
              <a:rPr lang="fa-IR" sz="2800" dirty="0">
                <a:cs typeface="B Nazanin" pitchFamily="2" charset="-78"/>
              </a:rPr>
              <a:t>سربی در اوائل ظهور، به علت دشواری در چیدن حروف فارسی و غلط گیری و همچنین دقت و ممارستی که لازمة چاپ سربی بود، چندان رواجی نیافت، در حالی که هزینة نازل و سهولت کار با چاپ سنگی، این روش را در مدت کوتاهی بر چاپ سربی مسلط کرد</a:t>
            </a:r>
            <a:r>
              <a:rPr lang="en-US" sz="2800" dirty="0">
                <a:cs typeface="B Nazanin" pitchFamily="2" charset="-78"/>
              </a:rPr>
              <a:t>. </a:t>
            </a:r>
            <a:r>
              <a:rPr lang="fa-IR" sz="2800" dirty="0">
                <a:cs typeface="B Nazanin" pitchFamily="2" charset="-78"/>
              </a:rPr>
              <a:t>در چاپ سنگی نقاشان و خطاطان و خوشنویسان می</a:t>
            </a:r>
            <a:r>
              <a:rPr lang="en-US" sz="2800" dirty="0">
                <a:cs typeface="B Nazanin" pitchFamily="2" charset="-78"/>
              </a:rPr>
              <a:t>‌</a:t>
            </a:r>
            <a:r>
              <a:rPr lang="fa-IR" sz="2800" dirty="0">
                <a:cs typeface="B Nazanin" pitchFamily="2" charset="-78"/>
              </a:rPr>
              <a:t>توانند با مرکب، هنر خود را در سرلوح، ترنج</a:t>
            </a:r>
            <a:r>
              <a:rPr lang="en-US" sz="2800" dirty="0">
                <a:cs typeface="B Nazanin" pitchFamily="2" charset="-78"/>
              </a:rPr>
              <a:t>‌</a:t>
            </a:r>
            <a:r>
              <a:rPr lang="fa-IR" sz="2800" dirty="0">
                <a:cs typeface="B Nazanin" pitchFamily="2" charset="-78"/>
              </a:rPr>
              <a:t>اندازی آغاز و انجام کتاب، و همچنین در تصاویر، به حد اعلای نفاست و زیبایی برسانند</a:t>
            </a:r>
            <a:r>
              <a:rPr lang="en-US" sz="2800" dirty="0">
                <a:cs typeface="B Nazanin" pitchFamily="2" charset="-78"/>
              </a:rPr>
              <a:t>. </a:t>
            </a:r>
          </a:p>
          <a:p>
            <a:pPr algn="r" rtl="1"/>
            <a:endParaRPr lang="fa-IR" sz="2800" dirty="0">
              <a:cs typeface="B Nazanin" panose="00000400000000000000" pitchFamily="2" charset="-78"/>
            </a:endParaRPr>
          </a:p>
        </p:txBody>
      </p:sp>
      <p:sp>
        <p:nvSpPr>
          <p:cNvPr id="4" name="Slide Number Placeholder 3"/>
          <p:cNvSpPr>
            <a:spLocks noGrp="1"/>
          </p:cNvSpPr>
          <p:nvPr>
            <p:ph type="sldNum" sz="quarter" idx="12"/>
          </p:nvPr>
        </p:nvSpPr>
        <p:spPr/>
        <p:txBody>
          <a:bodyPr/>
          <a:lstStyle/>
          <a:p>
            <a:fld id="{4B24C8FE-81C8-45AA-9600-4CE54DA52BF8}" type="slidenum">
              <a:rPr lang="fa-IR" sz="2400" smtClean="0">
                <a:cs typeface="B Nazanin" panose="00000400000000000000" pitchFamily="2" charset="-78"/>
              </a:rPr>
              <a:t>15</a:t>
            </a:fld>
            <a:endParaRPr lang="fa-IR" sz="2400">
              <a:cs typeface="B Nazanin" panose="00000400000000000000" pitchFamily="2" charset="-78"/>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560" y="3429000"/>
            <a:ext cx="5184576" cy="2974756"/>
          </a:xfrm>
          <a:prstGeom prst="rect">
            <a:avLst/>
          </a:prstGeom>
        </p:spPr>
      </p:pic>
      <p:sp>
        <p:nvSpPr>
          <p:cNvPr id="3" name="Rectangle 2"/>
          <p:cNvSpPr/>
          <p:nvPr/>
        </p:nvSpPr>
        <p:spPr>
          <a:xfrm>
            <a:off x="5868144" y="4685545"/>
            <a:ext cx="3031599" cy="461665"/>
          </a:xfrm>
          <a:prstGeom prst="rect">
            <a:avLst/>
          </a:prstGeom>
        </p:spPr>
        <p:txBody>
          <a:bodyPr wrap="none">
            <a:spAutoFit/>
          </a:bodyPr>
          <a:lstStyle/>
          <a:p>
            <a:r>
              <a:rPr lang="fa-IR" sz="2400" dirty="0" smtClean="0">
                <a:cs typeface="B Nazanin" pitchFamily="2" charset="-78"/>
              </a:rPr>
              <a:t>نمونه ای از حروف چاپ </a:t>
            </a:r>
            <a:r>
              <a:rPr lang="fa-IR" sz="2400" dirty="0">
                <a:cs typeface="B Nazanin" pitchFamily="2" charset="-78"/>
              </a:rPr>
              <a:t>سربی </a:t>
            </a:r>
            <a:endParaRPr lang="en-US" sz="2400" dirty="0"/>
          </a:p>
        </p:txBody>
      </p:sp>
    </p:spTree>
    <p:extLst>
      <p:ext uri="{BB962C8B-B14F-4D97-AF65-F5344CB8AC3E}">
        <p14:creationId xmlns:p14="http://schemas.microsoft.com/office/powerpoint/2010/main" val="46392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7229"/>
            <a:ext cx="9117563" cy="6858000"/>
          </a:xfrm>
        </p:spPr>
        <p:txBody>
          <a:bodyPr>
            <a:noAutofit/>
          </a:bodyPr>
          <a:lstStyle/>
          <a:p>
            <a:pPr marL="109728" indent="0" algn="justLow" rtl="1">
              <a:lnSpc>
                <a:spcPct val="150000"/>
              </a:lnSpc>
              <a:buNone/>
            </a:pPr>
            <a:r>
              <a:rPr lang="fa-IR" sz="2800" b="1" dirty="0">
                <a:cs typeface="B Nazanin" pitchFamily="2" charset="-78"/>
              </a:rPr>
              <a:t>روش کار در چاپ سنگی </a:t>
            </a:r>
            <a:endParaRPr lang="en-US" sz="2800" b="1" i="1" dirty="0">
              <a:cs typeface="B Nazanin" pitchFamily="2" charset="-78"/>
            </a:endParaRPr>
          </a:p>
          <a:p>
            <a:pPr marL="109728" indent="0" algn="justLow" rtl="1">
              <a:lnSpc>
                <a:spcPct val="150000"/>
              </a:lnSpc>
              <a:buNone/>
            </a:pPr>
            <a:r>
              <a:rPr lang="fa-IR" sz="2800" dirty="0">
                <a:cs typeface="B Nazanin" pitchFamily="2" charset="-78"/>
              </a:rPr>
              <a:t>ابتدا مطالب یا تصاویر مورد نظر با مرکب مخصوص۱ روی کاغذهای مشمع مخصوصی که زرد رنگ بود نوشته می شد</a:t>
            </a:r>
            <a:r>
              <a:rPr lang="en-US" sz="2800" dirty="0">
                <a:cs typeface="B Nazanin" pitchFamily="2" charset="-78"/>
              </a:rPr>
              <a:t>. </a:t>
            </a:r>
            <a:r>
              <a:rPr lang="fa-IR" sz="2800" dirty="0">
                <a:cs typeface="B Nazanin" pitchFamily="2" charset="-78"/>
              </a:rPr>
              <a:t>بعد به مدت ۲۴ ساعت در داخل آب نگه داشته می شد و سپس روی سنگ مخصوص که قبلاً ساییده شده و حرارت گرفته و داغ شده بود برگردانیده می شد تا خطوط به روی سنگ انتقال یابند</a:t>
            </a:r>
            <a:r>
              <a:rPr lang="en-US" sz="2800" dirty="0">
                <a:cs typeface="B Nazanin" pitchFamily="2" charset="-78"/>
              </a:rPr>
              <a:t>. </a:t>
            </a:r>
          </a:p>
        </p:txBody>
      </p:sp>
      <p:sp>
        <p:nvSpPr>
          <p:cNvPr id="3" name="Slide Number Placeholder 2"/>
          <p:cNvSpPr>
            <a:spLocks noGrp="1"/>
          </p:cNvSpPr>
          <p:nvPr>
            <p:ph type="sldNum" sz="quarter" idx="12"/>
          </p:nvPr>
        </p:nvSpPr>
        <p:spPr/>
        <p:txBody>
          <a:bodyPr/>
          <a:lstStyle/>
          <a:p>
            <a:fld id="{4B24C8FE-81C8-45AA-9600-4CE54DA52BF8}" type="slidenum">
              <a:rPr lang="fa-IR" sz="2400" smtClean="0">
                <a:cs typeface="B Nazanin" panose="00000400000000000000" pitchFamily="2" charset="-78"/>
              </a:rPr>
              <a:t>16</a:t>
            </a:fld>
            <a:endParaRPr lang="fa-IR" sz="2400">
              <a:cs typeface="B Nazanin" panose="00000400000000000000" pitchFamily="2" charset="-78"/>
            </a:endParaRPr>
          </a:p>
        </p:txBody>
      </p:sp>
    </p:spTree>
    <p:extLst>
      <p:ext uri="{BB962C8B-B14F-4D97-AF65-F5344CB8AC3E}">
        <p14:creationId xmlns:p14="http://schemas.microsoft.com/office/powerpoint/2010/main" val="17511140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83572" y="2824076"/>
            <a:ext cx="8712968" cy="2808312"/>
          </a:xfrm>
        </p:spPr>
        <p:txBody>
          <a:bodyPr>
            <a:normAutofit/>
          </a:bodyPr>
          <a:lstStyle/>
          <a:p>
            <a:pPr marL="109728" indent="0" algn="justLow" rtl="1">
              <a:lnSpc>
                <a:spcPct val="150000"/>
              </a:lnSpc>
              <a:buNone/>
            </a:pPr>
            <a:r>
              <a:rPr lang="fa-IR" sz="2800" dirty="0" smtClean="0">
                <a:cs typeface="B Nazanin" pitchFamily="2" charset="-78"/>
              </a:rPr>
              <a:t>سپس </a:t>
            </a:r>
            <a:r>
              <a:rPr lang="fa-IR" sz="2800" dirty="0">
                <a:cs typeface="B Nazanin" pitchFamily="2" charset="-78"/>
              </a:rPr>
              <a:t>با غلتک، مرکب بر روی سنگ نقش می بست و با فشار یکسان و یکنواخت سنگ بر روی کاغذ، عمل چاپ صورت می گرفت</a:t>
            </a:r>
            <a:r>
              <a:rPr lang="en-US" sz="2800" dirty="0">
                <a:cs typeface="B Nazanin" pitchFamily="2" charset="-78"/>
              </a:rPr>
              <a:t>. </a:t>
            </a:r>
          </a:p>
          <a:p>
            <a:pPr marL="109728" indent="0" algn="justLow" rtl="1">
              <a:lnSpc>
                <a:spcPct val="150000"/>
              </a:lnSpc>
              <a:buNone/>
            </a:pPr>
            <a:r>
              <a:rPr lang="fa-IR" sz="2800" dirty="0">
                <a:cs typeface="B Nazanin" pitchFamily="2" charset="-78"/>
              </a:rPr>
              <a:t>برای آن که در هنگام چاپ، مرکب چاپ اطراف نوشته ها و خط ها را نگیرد از مخلوطی از آب و اسید و محلول صمغ عربی استفاده می شد</a:t>
            </a:r>
            <a:r>
              <a:rPr lang="en-US" sz="2800" dirty="0">
                <a:cs typeface="B Nazanin" pitchFamily="2" charset="-78"/>
              </a:rPr>
              <a:t>. </a:t>
            </a:r>
            <a:endParaRPr lang="fa-IR" sz="2800" dirty="0">
              <a:cs typeface="B Nazanin" pitchFamily="2" charset="-78"/>
            </a:endParaRPr>
          </a:p>
        </p:txBody>
      </p:sp>
      <p:sp>
        <p:nvSpPr>
          <p:cNvPr id="3" name="Slide Number Placeholder 2"/>
          <p:cNvSpPr>
            <a:spLocks noGrp="1"/>
          </p:cNvSpPr>
          <p:nvPr>
            <p:ph type="sldNum" sz="quarter" idx="12"/>
          </p:nvPr>
        </p:nvSpPr>
        <p:spPr/>
        <p:txBody>
          <a:bodyPr/>
          <a:lstStyle/>
          <a:p>
            <a:fld id="{4B24C8FE-81C8-45AA-9600-4CE54DA52BF8}" type="slidenum">
              <a:rPr lang="fa-IR" sz="2400" smtClean="0">
                <a:cs typeface="B Nazanin" panose="00000400000000000000" pitchFamily="2" charset="-78"/>
              </a:rPr>
              <a:t>17</a:t>
            </a:fld>
            <a:endParaRPr lang="fa-IR" sz="2400" dirty="0">
              <a:cs typeface="B Nazanin" panose="00000400000000000000" pitchFamily="2" charset="-78"/>
            </a:endParaRPr>
          </a:p>
        </p:txBody>
      </p:sp>
      <p:sp>
        <p:nvSpPr>
          <p:cNvPr id="4" name="Rectangle 3"/>
          <p:cNvSpPr/>
          <p:nvPr/>
        </p:nvSpPr>
        <p:spPr>
          <a:xfrm>
            <a:off x="971600" y="260648"/>
            <a:ext cx="7920880" cy="2031325"/>
          </a:xfrm>
          <a:prstGeom prst="rect">
            <a:avLst/>
          </a:prstGeom>
        </p:spPr>
        <p:txBody>
          <a:bodyPr wrap="square">
            <a:spAutoFit/>
          </a:bodyPr>
          <a:lstStyle/>
          <a:p>
            <a:pPr marL="109728" algn="justLow">
              <a:lnSpc>
                <a:spcPct val="150000"/>
              </a:lnSpc>
            </a:pPr>
            <a:r>
              <a:rPr lang="fa-IR" sz="2800" dirty="0">
                <a:cs typeface="B Nazanin" pitchFamily="2" charset="-78"/>
              </a:rPr>
              <a:t>سپس بر روی سنگ اسید نیتریک ریخته می شد تا محل خالی سنگ </a:t>
            </a:r>
            <a:endParaRPr lang="en-US" sz="2800" dirty="0" smtClean="0">
              <a:cs typeface="B Nazanin" pitchFamily="2" charset="-78"/>
            </a:endParaRPr>
          </a:p>
          <a:p>
            <a:pPr marL="109728" algn="justLow">
              <a:lnSpc>
                <a:spcPct val="150000"/>
              </a:lnSpc>
            </a:pPr>
            <a:r>
              <a:rPr lang="fa-IR" sz="2800" dirty="0" smtClean="0">
                <a:cs typeface="B Nazanin" pitchFamily="2" charset="-78"/>
              </a:rPr>
              <a:t>(</a:t>
            </a:r>
            <a:r>
              <a:rPr lang="fa-IR" sz="2800" dirty="0">
                <a:cs typeface="B Nazanin" pitchFamily="2" charset="-78"/>
              </a:rPr>
              <a:t>یعنی اطراف نوشته ها) به اندازة یک میلیمتر حل شود و نوشته های روی سنگ به صورت برجسته نمایان گردد</a:t>
            </a:r>
            <a:r>
              <a:rPr lang="en-US" sz="2800" dirty="0">
                <a:cs typeface="B Nazanin" pitchFamily="2" charset="-78"/>
              </a:rPr>
              <a:t>. </a:t>
            </a:r>
          </a:p>
        </p:txBody>
      </p:sp>
    </p:spTree>
    <p:extLst>
      <p:ext uri="{BB962C8B-B14F-4D97-AF65-F5344CB8AC3E}">
        <p14:creationId xmlns:p14="http://schemas.microsoft.com/office/powerpoint/2010/main" val="41736516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0"/>
            <a:ext cx="9115894" cy="6336704"/>
          </a:xfrm>
        </p:spPr>
        <p:txBody>
          <a:bodyPr>
            <a:noAutofit/>
          </a:bodyPr>
          <a:lstStyle/>
          <a:p>
            <a:pPr marL="109728" indent="0" algn="justLow" rtl="1">
              <a:lnSpc>
                <a:spcPct val="150000"/>
              </a:lnSpc>
              <a:buNone/>
            </a:pPr>
            <a:r>
              <a:rPr lang="fa-IR" sz="2800" dirty="0">
                <a:cs typeface="B Nazanin" pitchFamily="2" charset="-78"/>
              </a:rPr>
              <a:t>استادکار با قلم، جاهای خوب گرفته</a:t>
            </a:r>
            <a:r>
              <a:rPr lang="en-US" sz="2800" dirty="0">
                <a:cs typeface="B Nazanin" pitchFamily="2" charset="-78"/>
              </a:rPr>
              <a:t>‌</a:t>
            </a:r>
            <a:r>
              <a:rPr lang="fa-IR" sz="2800" dirty="0">
                <a:cs typeface="B Nazanin" pitchFamily="2" charset="-78"/>
              </a:rPr>
              <a:t>نشده را اصلاح می کرد و به آن صمغ می زد تا برجسته شود</a:t>
            </a:r>
            <a:r>
              <a:rPr lang="en-US" sz="2800" dirty="0">
                <a:cs typeface="B Nazanin" pitchFamily="2" charset="-78"/>
              </a:rPr>
              <a:t>. </a:t>
            </a:r>
            <a:r>
              <a:rPr lang="fa-IR" sz="2800" dirty="0">
                <a:cs typeface="B Nazanin" pitchFamily="2" charset="-78"/>
              </a:rPr>
              <a:t>بعد از محکم کردن سنگ با تسمه بر روی ماشین چاپ، کارگر مرکب</a:t>
            </a:r>
            <a:r>
              <a:rPr lang="en-US" sz="2800" dirty="0">
                <a:cs typeface="B Nazanin" pitchFamily="2" charset="-78"/>
              </a:rPr>
              <a:t>‌</a:t>
            </a:r>
            <a:r>
              <a:rPr lang="fa-IR" sz="2800" dirty="0">
                <a:cs typeface="B Nazanin" pitchFamily="2" charset="-78"/>
              </a:rPr>
              <a:t>زن با یک غلتک، مرکب را آهسته روی لوح </a:t>
            </a:r>
            <a:r>
              <a:rPr lang="fa-IR" sz="2800" dirty="0" smtClean="0">
                <a:cs typeface="B Nazanin" pitchFamily="2" charset="-78"/>
              </a:rPr>
              <a:t> </a:t>
            </a:r>
            <a:r>
              <a:rPr lang="fa-IR" sz="2800" dirty="0">
                <a:cs typeface="B Nazanin" pitchFamily="2" charset="-78"/>
              </a:rPr>
              <a:t>می مالید</a:t>
            </a:r>
            <a:r>
              <a:rPr lang="en-US" sz="2800" dirty="0">
                <a:cs typeface="B Nazanin" pitchFamily="2" charset="-78"/>
              </a:rPr>
              <a:t>. </a:t>
            </a:r>
            <a:r>
              <a:rPr lang="fa-IR" sz="2800" dirty="0">
                <a:cs typeface="B Nazanin" pitchFamily="2" charset="-78"/>
              </a:rPr>
              <a:t>کارگر دیگری به نام کاغذگذار، ورق را با احتیاط روی سنگ می</a:t>
            </a:r>
            <a:r>
              <a:rPr lang="en-US" sz="2800" dirty="0">
                <a:cs typeface="B Nazanin" pitchFamily="2" charset="-78"/>
              </a:rPr>
              <a:t>‌</a:t>
            </a:r>
            <a:r>
              <a:rPr lang="fa-IR" sz="2800" dirty="0">
                <a:cs typeface="B Nazanin" pitchFamily="2" charset="-78"/>
              </a:rPr>
              <a:t>گذاشت</a:t>
            </a:r>
            <a:r>
              <a:rPr lang="en-US" sz="2800" dirty="0">
                <a:cs typeface="B Nazanin" pitchFamily="2" charset="-78"/>
              </a:rPr>
              <a:t>. </a:t>
            </a:r>
            <a:r>
              <a:rPr lang="fa-IR" sz="2800" dirty="0">
                <a:cs typeface="B Nazanin" pitchFamily="2" charset="-78"/>
              </a:rPr>
              <a:t>چرم گذار با ورقه ای از چرم ضخیم روی کاغذ را می پوشاند</a:t>
            </a:r>
            <a:r>
              <a:rPr lang="en-US" sz="2800" dirty="0">
                <a:cs typeface="B Nazanin" pitchFamily="2" charset="-78"/>
              </a:rPr>
              <a:t>. </a:t>
            </a:r>
            <a:r>
              <a:rPr lang="fa-IR" sz="2800" dirty="0">
                <a:cs typeface="B Nazanin" pitchFamily="2" charset="-78"/>
              </a:rPr>
              <a:t>این کار سبب می شد فشار وارد بر تمام سطوح کاغذ، یکسان باشد</a:t>
            </a:r>
            <a:r>
              <a:rPr lang="en-US" sz="2800" dirty="0">
                <a:cs typeface="B Nazanin" pitchFamily="2" charset="-78"/>
              </a:rPr>
              <a:t>. </a:t>
            </a:r>
            <a:r>
              <a:rPr lang="fa-IR" sz="2800" dirty="0">
                <a:cs typeface="B Nazanin" pitchFamily="2" charset="-78"/>
              </a:rPr>
              <a:t>دو نفر غلتک</a:t>
            </a:r>
            <a:r>
              <a:rPr lang="en-US" sz="2800" dirty="0">
                <a:cs typeface="B Nazanin" pitchFamily="2" charset="-78"/>
              </a:rPr>
              <a:t>‌</a:t>
            </a:r>
            <a:r>
              <a:rPr lang="fa-IR" sz="2800" dirty="0">
                <a:cs typeface="B Nazanin" pitchFamily="2" charset="-78"/>
              </a:rPr>
              <a:t>کش با حرکت غلتک و با یک فشار عمودی، عمل چاپ را انجام می دادند</a:t>
            </a:r>
            <a:r>
              <a:rPr lang="en-US" sz="2800" dirty="0">
                <a:cs typeface="B Nazanin" pitchFamily="2" charset="-78"/>
              </a:rPr>
              <a:t>. </a:t>
            </a:r>
            <a:r>
              <a:rPr lang="fa-IR" sz="2800" dirty="0">
                <a:cs typeface="B Nazanin" pitchFamily="2" charset="-78"/>
              </a:rPr>
              <a:t>کاغذ بردار، کاغذ چاپ</a:t>
            </a:r>
            <a:r>
              <a:rPr lang="en-US" sz="2800" dirty="0">
                <a:cs typeface="B Nazanin" pitchFamily="2" charset="-78"/>
              </a:rPr>
              <a:t>‌</a:t>
            </a:r>
            <a:r>
              <a:rPr lang="fa-IR" sz="2800" dirty="0">
                <a:cs typeface="B Nazanin" pitchFamily="2" charset="-78"/>
              </a:rPr>
              <a:t>شده را بر می</a:t>
            </a:r>
            <a:r>
              <a:rPr lang="en-US" sz="2800" dirty="0">
                <a:cs typeface="B Nazanin" pitchFamily="2" charset="-78"/>
              </a:rPr>
              <a:t>‌</a:t>
            </a:r>
            <a:r>
              <a:rPr lang="fa-IR" sz="2800" dirty="0">
                <a:cs typeface="B Nazanin" pitchFamily="2" charset="-78"/>
              </a:rPr>
              <a:t>داشت و لایه</a:t>
            </a:r>
            <a:r>
              <a:rPr lang="en-US" sz="2800" dirty="0">
                <a:cs typeface="B Nazanin" pitchFamily="2" charset="-78"/>
              </a:rPr>
              <a:t>‌</a:t>
            </a:r>
            <a:r>
              <a:rPr lang="fa-IR" sz="2800" dirty="0">
                <a:cs typeface="B Nazanin" pitchFamily="2" charset="-78"/>
              </a:rPr>
              <a:t>گذار، یک لایه میان ورقه های چاپ</a:t>
            </a:r>
            <a:r>
              <a:rPr lang="en-US" sz="2800" dirty="0">
                <a:cs typeface="B Nazanin" pitchFamily="2" charset="-78"/>
              </a:rPr>
              <a:t>‌</a:t>
            </a:r>
            <a:r>
              <a:rPr lang="fa-IR" sz="2800" dirty="0">
                <a:cs typeface="B Nazanin" pitchFamily="2" charset="-78"/>
              </a:rPr>
              <a:t>شده می گذاشت تا کاغذهای چاپ شده زودتر خشک شوند</a:t>
            </a:r>
            <a:r>
              <a:rPr lang="en-US" sz="2800" dirty="0">
                <a:cs typeface="B Nazanin" pitchFamily="2" charset="-78"/>
              </a:rPr>
              <a:t>. </a:t>
            </a:r>
          </a:p>
          <a:p>
            <a:pPr algn="justLow" rtl="1">
              <a:lnSpc>
                <a:spcPct val="150000"/>
              </a:lnSpc>
            </a:pPr>
            <a:endParaRPr lang="fa-IR" sz="2800" dirty="0">
              <a:cs typeface="B Nazanin" panose="00000400000000000000" pitchFamily="2" charset="-78"/>
            </a:endParaRPr>
          </a:p>
        </p:txBody>
      </p:sp>
      <p:sp>
        <p:nvSpPr>
          <p:cNvPr id="3" name="Slide Number Placeholder 2"/>
          <p:cNvSpPr>
            <a:spLocks noGrp="1"/>
          </p:cNvSpPr>
          <p:nvPr>
            <p:ph type="sldNum" sz="quarter" idx="12"/>
          </p:nvPr>
        </p:nvSpPr>
        <p:spPr>
          <a:xfrm>
            <a:off x="6588224" y="6492875"/>
            <a:ext cx="2133600" cy="365125"/>
          </a:xfrm>
        </p:spPr>
        <p:txBody>
          <a:bodyPr/>
          <a:lstStyle/>
          <a:p>
            <a:fld id="{4B24C8FE-81C8-45AA-9600-4CE54DA52BF8}" type="slidenum">
              <a:rPr lang="fa-IR" sz="2400" smtClean="0">
                <a:cs typeface="B Nazanin" panose="00000400000000000000" pitchFamily="2" charset="-78"/>
              </a:rPr>
              <a:t>18</a:t>
            </a:fld>
            <a:endParaRPr lang="fa-IR" sz="2400" dirty="0">
              <a:cs typeface="B Nazanin" panose="00000400000000000000" pitchFamily="2" charset="-78"/>
            </a:endParaRPr>
          </a:p>
        </p:txBody>
      </p:sp>
    </p:spTree>
    <p:extLst>
      <p:ext uri="{BB962C8B-B14F-4D97-AF65-F5344CB8AC3E}">
        <p14:creationId xmlns:p14="http://schemas.microsoft.com/office/powerpoint/2010/main" val="39426384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1520" y="188640"/>
            <a:ext cx="8640960" cy="6336704"/>
          </a:xfrm>
        </p:spPr>
        <p:txBody>
          <a:bodyPr>
            <a:normAutofit/>
          </a:bodyPr>
          <a:lstStyle/>
          <a:p>
            <a:pPr marL="109728" indent="0" algn="justLow" rtl="1">
              <a:lnSpc>
                <a:spcPct val="170000"/>
              </a:lnSpc>
              <a:buNone/>
            </a:pPr>
            <a:r>
              <a:rPr lang="fa-IR" sz="2800" dirty="0" smtClean="0">
                <a:cs typeface="B Nazanin" pitchFamily="2" charset="-78"/>
              </a:rPr>
              <a:t>ماشین </a:t>
            </a:r>
            <a:r>
              <a:rPr lang="fa-IR" sz="2800" dirty="0">
                <a:cs typeface="B Nazanin" pitchFamily="2" charset="-78"/>
              </a:rPr>
              <a:t>قادر بود ساعتی ۲۰۰ برگ چاپ کند و با هر سنگ هفتصد برگ چاپ می</a:t>
            </a:r>
            <a:r>
              <a:rPr lang="en-US" sz="2800" dirty="0">
                <a:cs typeface="B Nazanin" pitchFamily="2" charset="-78"/>
              </a:rPr>
              <a:t>‌</a:t>
            </a:r>
            <a:r>
              <a:rPr lang="fa-IR" sz="2800" dirty="0">
                <a:cs typeface="B Nazanin" pitchFamily="2" charset="-78"/>
              </a:rPr>
              <a:t>شد</a:t>
            </a:r>
            <a:r>
              <a:rPr lang="en-US" sz="2800" dirty="0">
                <a:cs typeface="B Nazanin" pitchFamily="2" charset="-78"/>
              </a:rPr>
              <a:t>. </a:t>
            </a:r>
            <a:r>
              <a:rPr lang="fa-IR" sz="2800" dirty="0">
                <a:cs typeface="B Nazanin" pitchFamily="2" charset="-78"/>
              </a:rPr>
              <a:t>در پایان، سنگ ساب</a:t>
            </a:r>
            <a:r>
              <a:rPr lang="en-US" sz="2800" dirty="0">
                <a:cs typeface="B Nazanin" pitchFamily="2" charset="-78"/>
              </a:rPr>
              <a:t>‌</a:t>
            </a:r>
            <a:r>
              <a:rPr lang="fa-IR" sz="2800" dirty="0">
                <a:cs typeface="B Nazanin" pitchFamily="2" charset="-78"/>
              </a:rPr>
              <a:t>ها سنگی را که یک بار از آن استفاده شده بود، از چاپ در</a:t>
            </a:r>
            <a:r>
              <a:rPr lang="en-US" sz="2800" dirty="0">
                <a:cs typeface="B Nazanin" pitchFamily="2" charset="-78"/>
              </a:rPr>
              <a:t> </a:t>
            </a:r>
            <a:r>
              <a:rPr lang="fa-IR" sz="2800" dirty="0" smtClean="0">
                <a:cs typeface="B Nazanin" pitchFamily="2" charset="-78"/>
              </a:rPr>
              <a:t>می </a:t>
            </a:r>
            <a:r>
              <a:rPr lang="fa-IR" sz="2800" dirty="0">
                <a:cs typeface="B Nazanin" pitchFamily="2" charset="-78"/>
              </a:rPr>
              <a:t>آوردند، آن را گرم می کردند و سپس با یک سمبادة زبر به اندازة کف دست، آنقدر روی سنگ می </a:t>
            </a:r>
            <a:r>
              <a:rPr lang="fa-IR" sz="2800" dirty="0" smtClean="0">
                <a:cs typeface="B Nazanin" pitchFamily="2" charset="-78"/>
              </a:rPr>
              <a:t>ساییدند </a:t>
            </a:r>
            <a:r>
              <a:rPr lang="fa-IR" sz="2800" dirty="0">
                <a:cs typeface="B Nazanin" pitchFamily="2" charset="-78"/>
              </a:rPr>
              <a:t>تا نوشته ها کاملاً پاک شود</a:t>
            </a:r>
            <a:r>
              <a:rPr lang="en-US" sz="2800" dirty="0">
                <a:cs typeface="B Nazanin" pitchFamily="2" charset="-78"/>
              </a:rPr>
              <a:t>. </a:t>
            </a:r>
            <a:r>
              <a:rPr lang="fa-IR" sz="2800" dirty="0">
                <a:cs typeface="B Nazanin" pitchFamily="2" charset="-78"/>
              </a:rPr>
              <a:t>بعد از آن با اسید رقیق، آن </a:t>
            </a:r>
            <a:r>
              <a:rPr lang="fa-IR" sz="2800" dirty="0" smtClean="0">
                <a:cs typeface="B Nazanin" pitchFamily="2" charset="-78"/>
              </a:rPr>
              <a:t>را</a:t>
            </a:r>
            <a:r>
              <a:rPr lang="en-US" sz="2800" dirty="0" smtClean="0">
                <a:cs typeface="B Nazanin" pitchFamily="2" charset="-78"/>
              </a:rPr>
              <a:t> </a:t>
            </a:r>
            <a:r>
              <a:rPr lang="fa-IR" sz="2800" dirty="0" smtClean="0">
                <a:cs typeface="B Nazanin" pitchFamily="2" charset="-78"/>
              </a:rPr>
              <a:t>می </a:t>
            </a:r>
            <a:r>
              <a:rPr lang="fa-IR" sz="2800" dirty="0">
                <a:cs typeface="B Nazanin" pitchFamily="2" charset="-78"/>
              </a:rPr>
              <a:t>شستند تا برای مرحلة بعدی که شامل نوشتن، تیزابکاری و</a:t>
            </a:r>
            <a:r>
              <a:rPr lang="en-US" sz="2800" dirty="0">
                <a:cs typeface="B Nazanin" pitchFamily="2" charset="-78"/>
              </a:rPr>
              <a:t>... </a:t>
            </a:r>
            <a:r>
              <a:rPr lang="fa-IR" sz="2800" dirty="0">
                <a:cs typeface="B Nazanin" pitchFamily="2" charset="-78"/>
              </a:rPr>
              <a:t>است آماده باشد.</a:t>
            </a:r>
            <a:endParaRPr lang="en-US" sz="2800" dirty="0">
              <a:cs typeface="B Nazanin" pitchFamily="2" charset="-78"/>
            </a:endParaRPr>
          </a:p>
          <a:p>
            <a:pPr algn="justLow" rtl="1"/>
            <a:endParaRPr lang="fa-IR" sz="2800" dirty="0">
              <a:cs typeface="B Nazanin" panose="00000400000000000000" pitchFamily="2" charset="-78"/>
            </a:endParaRPr>
          </a:p>
        </p:txBody>
      </p:sp>
      <p:sp>
        <p:nvSpPr>
          <p:cNvPr id="3" name="Slide Number Placeholder 2"/>
          <p:cNvSpPr>
            <a:spLocks noGrp="1"/>
          </p:cNvSpPr>
          <p:nvPr>
            <p:ph type="sldNum" sz="quarter" idx="12"/>
          </p:nvPr>
        </p:nvSpPr>
        <p:spPr>
          <a:xfrm>
            <a:off x="6588224" y="6471733"/>
            <a:ext cx="2133600" cy="365125"/>
          </a:xfrm>
        </p:spPr>
        <p:txBody>
          <a:bodyPr/>
          <a:lstStyle/>
          <a:p>
            <a:fld id="{4B24C8FE-81C8-45AA-9600-4CE54DA52BF8}" type="slidenum">
              <a:rPr lang="fa-IR" sz="2400" smtClean="0">
                <a:cs typeface="B Nazanin" panose="00000400000000000000" pitchFamily="2" charset="-78"/>
              </a:rPr>
              <a:t>19</a:t>
            </a:fld>
            <a:endParaRPr lang="fa-IR" sz="2400">
              <a:cs typeface="B Nazanin" panose="00000400000000000000" pitchFamily="2" charset="-78"/>
            </a:endParaRPr>
          </a:p>
        </p:txBody>
      </p:sp>
    </p:spTree>
    <p:extLst>
      <p:ext uri="{BB962C8B-B14F-4D97-AF65-F5344CB8AC3E}">
        <p14:creationId xmlns:p14="http://schemas.microsoft.com/office/powerpoint/2010/main" val="33647919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11560" y="908720"/>
            <a:ext cx="8229600" cy="2736304"/>
          </a:xfrm>
        </p:spPr>
        <p:txBody>
          <a:bodyPr>
            <a:normAutofit fontScale="90000"/>
          </a:bodyPr>
          <a:lstStyle/>
          <a:p>
            <a:pPr algn="ctr">
              <a:lnSpc>
                <a:spcPct val="250000"/>
              </a:lnSpc>
            </a:pPr>
            <a:r>
              <a:rPr lang="fa-IR" sz="6000" b="1" dirty="0" smtClean="0">
                <a:solidFill>
                  <a:schemeClr val="tx1"/>
                </a:solidFill>
                <a:cs typeface="B Nazanin" panose="00000400000000000000" pitchFamily="2" charset="-78"/>
              </a:rPr>
              <a:t>چاپ سنگی</a:t>
            </a:r>
            <a:r>
              <a:rPr lang="fa-IR" sz="6000" dirty="0" smtClean="0">
                <a:solidFill>
                  <a:schemeClr val="tx1"/>
                </a:solidFill>
                <a:cs typeface="B Nazanin" panose="00000400000000000000" pitchFamily="2" charset="-78"/>
              </a:rPr>
              <a:t/>
            </a:r>
            <a:br>
              <a:rPr lang="fa-IR" sz="6000" dirty="0" smtClean="0">
                <a:solidFill>
                  <a:schemeClr val="tx1"/>
                </a:solidFill>
                <a:cs typeface="B Nazanin" panose="00000400000000000000" pitchFamily="2" charset="-78"/>
              </a:rPr>
            </a:br>
            <a:r>
              <a:rPr lang="fa-IR" sz="6000" dirty="0" smtClean="0">
                <a:solidFill>
                  <a:schemeClr val="tx1"/>
                </a:solidFill>
                <a:cs typeface="B Nazanin" panose="00000400000000000000" pitchFamily="2" charset="-78"/>
              </a:rPr>
              <a:t>مدرس : معصومه سالاری </a:t>
            </a:r>
            <a:endParaRPr lang="fa-IR" sz="3600" dirty="0">
              <a:solidFill>
                <a:schemeClr val="tx1"/>
              </a:solidFill>
              <a:cs typeface="B Nazanin" panose="00000400000000000000" pitchFamily="2" charset="-78"/>
            </a:endParaRPr>
          </a:p>
        </p:txBody>
      </p:sp>
      <p:sp>
        <p:nvSpPr>
          <p:cNvPr id="2" name="Slide Number Placeholder 1"/>
          <p:cNvSpPr>
            <a:spLocks noGrp="1"/>
          </p:cNvSpPr>
          <p:nvPr>
            <p:ph type="sldNum" sz="quarter" idx="12"/>
          </p:nvPr>
        </p:nvSpPr>
        <p:spPr/>
        <p:txBody>
          <a:bodyPr/>
          <a:lstStyle/>
          <a:p>
            <a:fld id="{4B24C8FE-81C8-45AA-9600-4CE54DA52BF8}" type="slidenum">
              <a:rPr lang="fa-IR" sz="2400" smtClean="0">
                <a:cs typeface="B Nazanin" panose="00000400000000000000" pitchFamily="2" charset="-78"/>
              </a:rPr>
              <a:t>2</a:t>
            </a:fld>
            <a:endParaRPr lang="fa-IR" sz="2400">
              <a:cs typeface="B Nazanin" panose="00000400000000000000" pitchFamily="2" charset="-78"/>
            </a:endParaRPr>
          </a:p>
        </p:txBody>
      </p:sp>
    </p:spTree>
    <p:extLst>
      <p:ext uri="{BB962C8B-B14F-4D97-AF65-F5344CB8AC3E}">
        <p14:creationId xmlns:p14="http://schemas.microsoft.com/office/powerpoint/2010/main" val="13610131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1520" y="188640"/>
            <a:ext cx="8712968" cy="6408712"/>
          </a:xfrm>
        </p:spPr>
        <p:txBody>
          <a:bodyPr>
            <a:normAutofit/>
          </a:bodyPr>
          <a:lstStyle/>
          <a:p>
            <a:pPr marL="109728" indent="0" algn="justLow" rtl="1">
              <a:lnSpc>
                <a:spcPct val="170000"/>
              </a:lnSpc>
              <a:buNone/>
            </a:pPr>
            <a:r>
              <a:rPr lang="fa-IR" sz="2800" b="1" dirty="0">
                <a:cs typeface="B Nazanin" pitchFamily="2" charset="-78"/>
              </a:rPr>
              <a:t>دست</a:t>
            </a:r>
            <a:r>
              <a:rPr lang="en-US" sz="2800" b="1" dirty="0">
                <a:cs typeface="B Nazanin" pitchFamily="2" charset="-78"/>
              </a:rPr>
              <a:t>‌</a:t>
            </a:r>
            <a:r>
              <a:rPr lang="fa-IR" sz="2800" b="1" dirty="0">
                <a:cs typeface="B Nazanin" pitchFamily="2" charset="-78"/>
              </a:rPr>
              <a:t>اندر کاران چاپ سنگی </a:t>
            </a:r>
            <a:endParaRPr lang="en-US" sz="2800" b="1" i="1" dirty="0">
              <a:cs typeface="B Nazanin" pitchFamily="2" charset="-78"/>
            </a:endParaRPr>
          </a:p>
          <a:p>
            <a:pPr marL="109728" indent="0" algn="justLow" rtl="1">
              <a:lnSpc>
                <a:spcPct val="170000"/>
              </a:lnSpc>
              <a:buNone/>
            </a:pPr>
            <a:r>
              <a:rPr lang="fa-IR" sz="2800" dirty="0">
                <a:cs typeface="B Nazanin" pitchFamily="2" charset="-78"/>
              </a:rPr>
              <a:t>به</a:t>
            </a:r>
            <a:r>
              <a:rPr lang="en-US" sz="2800" dirty="0">
                <a:cs typeface="B Nazanin" pitchFamily="2" charset="-78"/>
              </a:rPr>
              <a:t>‌</a:t>
            </a:r>
            <a:r>
              <a:rPr lang="fa-IR" sz="2800" dirty="0">
                <a:cs typeface="B Nazanin" pitchFamily="2" charset="-78"/>
              </a:rPr>
              <a:t>طور کلی در یک کارگاه چاپ سنگی معمولاً دو دسته افراد که تعداد آن</a:t>
            </a:r>
            <a:r>
              <a:rPr lang="en-US" sz="2800" dirty="0">
                <a:cs typeface="B Nazanin" pitchFamily="2" charset="-78"/>
              </a:rPr>
              <a:t>‌</a:t>
            </a:r>
            <a:r>
              <a:rPr lang="fa-IR" sz="2800" dirty="0">
                <a:cs typeface="B Nazanin" pitchFamily="2" charset="-78"/>
              </a:rPr>
              <a:t>ها به ۱۸ نفر می رسید کار می کردند</a:t>
            </a:r>
            <a:r>
              <a:rPr lang="en-US" sz="2800" dirty="0">
                <a:cs typeface="B Nazanin" pitchFamily="2" charset="-78"/>
              </a:rPr>
              <a:t>: </a:t>
            </a:r>
          </a:p>
          <a:p>
            <a:pPr marL="109728" indent="0" algn="justLow" rtl="1">
              <a:lnSpc>
                <a:spcPct val="170000"/>
              </a:lnSpc>
              <a:buNone/>
            </a:pPr>
            <a:r>
              <a:rPr lang="fa-IR" sz="2800" dirty="0">
                <a:cs typeface="B Nazanin" pitchFamily="2" charset="-78"/>
              </a:rPr>
              <a:t>ـ افرادی که تهیة مطالب، کشیدن تصاویر و آماده کردن سنگ چاپ را به عهده داشتند، شامل</a:t>
            </a:r>
            <a:r>
              <a:rPr lang="en-US" sz="2800" dirty="0">
                <a:cs typeface="B Nazanin" pitchFamily="2" charset="-78"/>
              </a:rPr>
              <a:t>: </a:t>
            </a:r>
            <a:r>
              <a:rPr lang="fa-IR" sz="2800" dirty="0">
                <a:cs typeface="B Nazanin" pitchFamily="2" charset="-78"/>
              </a:rPr>
              <a:t>خطاطان، نقاشان، تهذیب</a:t>
            </a:r>
            <a:r>
              <a:rPr lang="en-US" sz="2800" dirty="0">
                <a:cs typeface="B Nazanin" pitchFamily="2" charset="-78"/>
              </a:rPr>
              <a:t>‌</a:t>
            </a:r>
            <a:r>
              <a:rPr lang="fa-IR" sz="2800" dirty="0">
                <a:cs typeface="B Nazanin" pitchFamily="2" charset="-78"/>
              </a:rPr>
              <a:t>کاران، سنگ تراش ها و تیزاب</a:t>
            </a:r>
            <a:r>
              <a:rPr lang="en-US" sz="2800" dirty="0">
                <a:cs typeface="B Nazanin" pitchFamily="2" charset="-78"/>
              </a:rPr>
              <a:t>‌</a:t>
            </a:r>
            <a:r>
              <a:rPr lang="fa-IR" sz="2800" dirty="0">
                <a:cs typeface="B Nazanin" pitchFamily="2" charset="-78"/>
              </a:rPr>
              <a:t>کاران؛ </a:t>
            </a:r>
            <a:endParaRPr lang="en-US" sz="2800" dirty="0">
              <a:cs typeface="B Nazanin" pitchFamily="2" charset="-78"/>
            </a:endParaRPr>
          </a:p>
          <a:p>
            <a:pPr marL="109728" indent="0" algn="justLow" rtl="1">
              <a:lnSpc>
                <a:spcPct val="170000"/>
              </a:lnSpc>
              <a:buNone/>
            </a:pPr>
            <a:r>
              <a:rPr lang="fa-IR" sz="2800" dirty="0">
                <a:cs typeface="B Nazanin" pitchFamily="2" charset="-78"/>
              </a:rPr>
              <a:t>ـ افرادی که در فرایند چاپ به فعالیت می پرداختند، مانند استاد چاپ، مرکب زن، کاغذ گذار، چرم</a:t>
            </a:r>
            <a:r>
              <a:rPr lang="en-US" sz="2800" dirty="0">
                <a:cs typeface="B Nazanin" pitchFamily="2" charset="-78"/>
              </a:rPr>
              <a:t> ‌</a:t>
            </a:r>
            <a:r>
              <a:rPr lang="fa-IR" sz="2800" dirty="0">
                <a:cs typeface="B Nazanin" pitchFamily="2" charset="-78"/>
              </a:rPr>
              <a:t>گذار</a:t>
            </a:r>
            <a:r>
              <a:rPr lang="en-US" sz="2800" dirty="0">
                <a:cs typeface="B Nazanin" pitchFamily="2" charset="-78"/>
              </a:rPr>
              <a:t>, </a:t>
            </a:r>
            <a:r>
              <a:rPr lang="fa-IR" sz="2800" dirty="0">
                <a:cs typeface="B Nazanin" pitchFamily="2" charset="-78"/>
              </a:rPr>
              <a:t>غلتک</a:t>
            </a:r>
            <a:r>
              <a:rPr lang="en-US" sz="2800" dirty="0">
                <a:cs typeface="B Nazanin" pitchFamily="2" charset="-78"/>
              </a:rPr>
              <a:t>‌</a:t>
            </a:r>
            <a:r>
              <a:rPr lang="fa-IR" sz="2800" dirty="0">
                <a:cs typeface="B Nazanin" pitchFamily="2" charset="-78"/>
              </a:rPr>
              <a:t>کش، کاغذ بردار، لایی</a:t>
            </a:r>
            <a:r>
              <a:rPr lang="en-US" sz="2800" dirty="0">
                <a:cs typeface="B Nazanin" pitchFamily="2" charset="-78"/>
              </a:rPr>
              <a:t>‌</a:t>
            </a:r>
            <a:r>
              <a:rPr lang="fa-IR" sz="2800" dirty="0">
                <a:cs typeface="B Nazanin" pitchFamily="2" charset="-78"/>
              </a:rPr>
              <a:t>گذار، و تعمیرکار</a:t>
            </a:r>
            <a:r>
              <a:rPr lang="en-US" sz="2800" dirty="0">
                <a:cs typeface="B Nazanin" pitchFamily="2" charset="-78"/>
              </a:rPr>
              <a:t>. </a:t>
            </a:r>
          </a:p>
          <a:p>
            <a:pPr marL="109728" indent="0" algn="justLow" rtl="1">
              <a:lnSpc>
                <a:spcPct val="170000"/>
              </a:lnSpc>
              <a:buNone/>
            </a:pPr>
            <a:endParaRPr lang="fa-IR" sz="2800" dirty="0">
              <a:cs typeface="B Nazanin" pitchFamily="2" charset="-78"/>
            </a:endParaRPr>
          </a:p>
        </p:txBody>
      </p:sp>
      <p:sp>
        <p:nvSpPr>
          <p:cNvPr id="3" name="Slide Number Placeholder 2"/>
          <p:cNvSpPr>
            <a:spLocks noGrp="1"/>
          </p:cNvSpPr>
          <p:nvPr>
            <p:ph type="sldNum" sz="quarter" idx="12"/>
          </p:nvPr>
        </p:nvSpPr>
        <p:spPr/>
        <p:txBody>
          <a:bodyPr/>
          <a:lstStyle/>
          <a:p>
            <a:fld id="{4B24C8FE-81C8-45AA-9600-4CE54DA52BF8}" type="slidenum">
              <a:rPr lang="fa-IR" sz="2400" smtClean="0">
                <a:cs typeface="B Nazanin" panose="00000400000000000000" pitchFamily="2" charset="-78"/>
              </a:rPr>
              <a:t>20</a:t>
            </a:fld>
            <a:endParaRPr lang="fa-IR" sz="2400" dirty="0">
              <a:cs typeface="B Nazanin" panose="00000400000000000000" pitchFamily="2" charset="-78"/>
            </a:endParaRPr>
          </a:p>
        </p:txBody>
      </p:sp>
    </p:spTree>
    <p:extLst>
      <p:ext uri="{BB962C8B-B14F-4D97-AF65-F5344CB8AC3E}">
        <p14:creationId xmlns:p14="http://schemas.microsoft.com/office/powerpoint/2010/main" val="20071763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1000"/>
                                        <p:tgtEl>
                                          <p:spTgt spid="2">
                                            <p:txEl>
                                              <p:pRg st="2" end="2"/>
                                            </p:txEl>
                                          </p:spTgt>
                                        </p:tgtEl>
                                      </p:cBhvr>
                                    </p:animEffect>
                                    <p:anim calcmode="lin" valueType="num">
                                      <p:cBhvr>
                                        <p:cTn id="8"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2">
                                            <p:txEl>
                                              <p:pRg st="3" end="3"/>
                                            </p:txEl>
                                          </p:spTgt>
                                        </p:tgtEl>
                                        <p:attrNameLst>
                                          <p:attrName>style.visibility</p:attrName>
                                        </p:attrNameLst>
                                      </p:cBhvr>
                                      <p:to>
                                        <p:strVal val="visible"/>
                                      </p:to>
                                    </p:set>
                                    <p:anim calcmode="lin" valueType="num">
                                      <p:cBhvr additive="base">
                                        <p:cTn id="14"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1520" y="188640"/>
            <a:ext cx="8712968" cy="6408712"/>
          </a:xfrm>
        </p:spPr>
        <p:txBody>
          <a:bodyPr>
            <a:normAutofit/>
          </a:bodyPr>
          <a:lstStyle/>
          <a:p>
            <a:pPr marL="109728" indent="0" algn="justLow" rtl="1">
              <a:lnSpc>
                <a:spcPct val="170000"/>
              </a:lnSpc>
              <a:buNone/>
            </a:pPr>
            <a:r>
              <a:rPr lang="fa-IR" sz="2800" dirty="0" smtClean="0">
                <a:cs typeface="B Nazanin" pitchFamily="2" charset="-78"/>
              </a:rPr>
              <a:t>علاوه </a:t>
            </a:r>
            <a:r>
              <a:rPr lang="fa-IR" sz="2800" dirty="0">
                <a:cs typeface="B Nazanin" pitchFamily="2" charset="-78"/>
              </a:rPr>
              <a:t>بر نویسندگان، نقاشان، خطاطان و تذهیب کاران، افراد دیگری در امر چاپ دخیل بودند؛ مانند</a:t>
            </a:r>
            <a:r>
              <a:rPr lang="en-US" sz="2800" dirty="0">
                <a:cs typeface="B Nazanin" pitchFamily="2" charset="-78"/>
              </a:rPr>
              <a:t>: </a:t>
            </a:r>
          </a:p>
          <a:p>
            <a:pPr marL="109728" indent="0" algn="justLow" rtl="1">
              <a:lnSpc>
                <a:spcPct val="170000"/>
              </a:lnSpc>
              <a:buNone/>
            </a:pPr>
            <a:r>
              <a:rPr lang="fa-IR" sz="2800" dirty="0" smtClean="0">
                <a:cs typeface="B Nazanin" pitchFamily="2" charset="-78"/>
              </a:rPr>
              <a:t>۱) چاپخانه دار</a:t>
            </a:r>
            <a:r>
              <a:rPr lang="en-US" dirty="0">
                <a:cs typeface="B Nazanin" pitchFamily="2" charset="-78"/>
              </a:rPr>
              <a:t> </a:t>
            </a:r>
            <a:r>
              <a:rPr lang="en-US" dirty="0" smtClean="0">
                <a:cs typeface="B Nazanin" pitchFamily="2" charset="-78"/>
              </a:rPr>
              <a:t> </a:t>
            </a:r>
            <a:r>
              <a:rPr lang="fa-IR" sz="2800" dirty="0" smtClean="0">
                <a:cs typeface="B Nazanin" pitchFamily="2" charset="-78"/>
              </a:rPr>
              <a:t>			۲)سفارش</a:t>
            </a:r>
            <a:r>
              <a:rPr lang="en-US" sz="2800" dirty="0">
                <a:cs typeface="B Nazanin" pitchFamily="2" charset="-78"/>
              </a:rPr>
              <a:t>‌</a:t>
            </a:r>
            <a:r>
              <a:rPr lang="fa-IR" sz="2800" dirty="0">
                <a:cs typeface="B Nazanin" pitchFamily="2" charset="-78"/>
              </a:rPr>
              <a:t>دهندة </a:t>
            </a:r>
            <a:r>
              <a:rPr lang="fa-IR" sz="2800" dirty="0" smtClean="0">
                <a:cs typeface="B Nazanin" pitchFamily="2" charset="-78"/>
              </a:rPr>
              <a:t>کتاب</a:t>
            </a:r>
          </a:p>
          <a:p>
            <a:pPr marL="109728" indent="0" algn="justLow" rtl="1">
              <a:lnSpc>
                <a:spcPct val="170000"/>
              </a:lnSpc>
              <a:buNone/>
            </a:pPr>
            <a:r>
              <a:rPr lang="fa-IR" sz="2800" dirty="0" smtClean="0">
                <a:cs typeface="B Nazanin" pitchFamily="2" charset="-78"/>
              </a:rPr>
              <a:t>۳) ناشر (اهتمام کننده)</a:t>
            </a:r>
            <a:r>
              <a:rPr lang="en-US" sz="2800" dirty="0" smtClean="0">
                <a:cs typeface="B Nazanin" pitchFamily="2" charset="-78"/>
              </a:rPr>
              <a:t>  		</a:t>
            </a:r>
            <a:r>
              <a:rPr lang="fa-IR" sz="2800" dirty="0" smtClean="0">
                <a:cs typeface="B Nazanin" pitchFamily="2" charset="-78"/>
              </a:rPr>
              <a:t>۴</a:t>
            </a:r>
            <a:r>
              <a:rPr lang="fa-IR" sz="2800" dirty="0">
                <a:cs typeface="B Nazanin" pitchFamily="2" charset="-78"/>
              </a:rPr>
              <a:t>) بانی چاپ (به سرمایة</a:t>
            </a:r>
            <a:r>
              <a:rPr lang="en-US" sz="2800" dirty="0">
                <a:cs typeface="B Nazanin" pitchFamily="2" charset="-78"/>
              </a:rPr>
              <a:t> ...</a:t>
            </a:r>
            <a:r>
              <a:rPr lang="fa-IR" sz="2800" dirty="0" smtClean="0">
                <a:cs typeface="B Nazanin" pitchFamily="2" charset="-78"/>
              </a:rPr>
              <a:t>)</a:t>
            </a:r>
            <a:r>
              <a:rPr lang="en-US" sz="2800" dirty="0" smtClean="0">
                <a:cs typeface="B Nazanin" pitchFamily="2" charset="-78"/>
              </a:rPr>
              <a:t> </a:t>
            </a:r>
            <a:endParaRPr lang="fa-IR" sz="2800" dirty="0" smtClean="0">
              <a:cs typeface="B Nazanin" pitchFamily="2" charset="-78"/>
            </a:endParaRPr>
          </a:p>
          <a:p>
            <a:pPr marL="109728" indent="0" algn="justLow" rtl="1">
              <a:lnSpc>
                <a:spcPct val="170000"/>
              </a:lnSpc>
              <a:buNone/>
            </a:pPr>
            <a:r>
              <a:rPr lang="fa-IR" sz="2800" dirty="0" smtClean="0">
                <a:cs typeface="B Nazanin" pitchFamily="2" charset="-78"/>
              </a:rPr>
              <a:t>۵</a:t>
            </a:r>
            <a:r>
              <a:rPr lang="fa-IR" sz="2800" dirty="0">
                <a:cs typeface="B Nazanin" pitchFamily="2" charset="-78"/>
              </a:rPr>
              <a:t>) مصحح </a:t>
            </a:r>
            <a:r>
              <a:rPr lang="fa-IR" sz="2800" dirty="0" smtClean="0">
                <a:cs typeface="B Nazanin" pitchFamily="2" charset="-78"/>
              </a:rPr>
              <a:t>چاپ</a:t>
            </a:r>
            <a:r>
              <a:rPr lang="en-US" sz="2800" dirty="0" smtClean="0">
                <a:cs typeface="B Nazanin" pitchFamily="2" charset="-78"/>
              </a:rPr>
              <a:t> </a:t>
            </a:r>
            <a:r>
              <a:rPr lang="fa-IR" sz="2800" dirty="0" smtClean="0">
                <a:cs typeface="B Nazanin" pitchFamily="2" charset="-78"/>
              </a:rPr>
              <a:t>			۶</a:t>
            </a:r>
            <a:r>
              <a:rPr lang="fa-IR" sz="2800" dirty="0">
                <a:cs typeface="B Nazanin" pitchFamily="2" charset="-78"/>
              </a:rPr>
              <a:t>) مباشر </a:t>
            </a:r>
            <a:r>
              <a:rPr lang="fa-IR" sz="2800" dirty="0" smtClean="0">
                <a:cs typeface="B Nazanin" pitchFamily="2" charset="-78"/>
              </a:rPr>
              <a:t>چاپ</a:t>
            </a:r>
          </a:p>
          <a:p>
            <a:pPr marL="109728" indent="0" algn="justLow" rtl="1">
              <a:lnSpc>
                <a:spcPct val="170000"/>
              </a:lnSpc>
              <a:buNone/>
            </a:pPr>
            <a:r>
              <a:rPr lang="fa-IR" sz="2800" dirty="0" smtClean="0">
                <a:cs typeface="B Nazanin" pitchFamily="2" charset="-78"/>
              </a:rPr>
              <a:t>۷</a:t>
            </a:r>
            <a:r>
              <a:rPr lang="fa-IR" sz="2800" dirty="0">
                <a:cs typeface="B Nazanin" pitchFamily="2" charset="-78"/>
              </a:rPr>
              <a:t>) غلط </a:t>
            </a:r>
            <a:r>
              <a:rPr lang="fa-IR" sz="2800" dirty="0" smtClean="0">
                <a:cs typeface="B Nazanin" pitchFamily="2" charset="-78"/>
              </a:rPr>
              <a:t>گیر</a:t>
            </a:r>
          </a:p>
          <a:p>
            <a:pPr marL="109728" indent="0" algn="justLow" rtl="1">
              <a:lnSpc>
                <a:spcPct val="170000"/>
              </a:lnSpc>
              <a:buNone/>
            </a:pPr>
            <a:endParaRPr lang="fa-IR" sz="2800" dirty="0">
              <a:cs typeface="B Nazanin" pitchFamily="2" charset="-78"/>
            </a:endParaRPr>
          </a:p>
        </p:txBody>
      </p:sp>
      <p:sp>
        <p:nvSpPr>
          <p:cNvPr id="3" name="Slide Number Placeholder 2"/>
          <p:cNvSpPr>
            <a:spLocks noGrp="1"/>
          </p:cNvSpPr>
          <p:nvPr>
            <p:ph type="sldNum" sz="quarter" idx="12"/>
          </p:nvPr>
        </p:nvSpPr>
        <p:spPr/>
        <p:txBody>
          <a:bodyPr/>
          <a:lstStyle/>
          <a:p>
            <a:fld id="{4B24C8FE-81C8-45AA-9600-4CE54DA52BF8}" type="slidenum">
              <a:rPr lang="fa-IR" sz="2400" smtClean="0">
                <a:cs typeface="B Nazanin" panose="00000400000000000000" pitchFamily="2" charset="-78"/>
              </a:rPr>
              <a:t>21</a:t>
            </a:fld>
            <a:endParaRPr lang="fa-IR" sz="2400" dirty="0">
              <a:cs typeface="B Nazanin" panose="00000400000000000000" pitchFamily="2" charset="-78"/>
            </a:endParaRPr>
          </a:p>
        </p:txBody>
      </p:sp>
    </p:spTree>
    <p:extLst>
      <p:ext uri="{BB962C8B-B14F-4D97-AF65-F5344CB8AC3E}">
        <p14:creationId xmlns:p14="http://schemas.microsoft.com/office/powerpoint/2010/main" val="39746798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1000"/>
                                        <p:tgtEl>
                                          <p:spTgt spid="2">
                                            <p:txEl>
                                              <p:pRg st="1" end="1"/>
                                            </p:txEl>
                                          </p:spTgt>
                                        </p:tgtEl>
                                      </p:cBhvr>
                                    </p:animEffect>
                                    <p:anim calcmode="lin" valueType="num">
                                      <p:cBhvr>
                                        <p:cTn id="8"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fade">
                                      <p:cBhvr>
                                        <p:cTn id="14" dur="1000"/>
                                        <p:tgtEl>
                                          <p:spTgt spid="2">
                                            <p:txEl>
                                              <p:pRg st="2" end="2"/>
                                            </p:txEl>
                                          </p:spTgt>
                                        </p:tgtEl>
                                      </p:cBhvr>
                                    </p:animEffect>
                                    <p:anim calcmode="lin" valueType="num">
                                      <p:cBhvr>
                                        <p:cTn id="15"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Effect transition="in" filter="fade">
                                      <p:cBhvr>
                                        <p:cTn id="21" dur="1000"/>
                                        <p:tgtEl>
                                          <p:spTgt spid="2">
                                            <p:txEl>
                                              <p:pRg st="3" end="3"/>
                                            </p:txEl>
                                          </p:spTgt>
                                        </p:tgtEl>
                                      </p:cBhvr>
                                    </p:animEffect>
                                    <p:anim calcmode="lin" valueType="num">
                                      <p:cBhvr>
                                        <p:cTn id="22"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4" end="4"/>
                                            </p:txEl>
                                          </p:spTgt>
                                        </p:tgtEl>
                                        <p:attrNameLst>
                                          <p:attrName>style.visibility</p:attrName>
                                        </p:attrNameLst>
                                      </p:cBhvr>
                                      <p:to>
                                        <p:strVal val="visible"/>
                                      </p:to>
                                    </p:set>
                                    <p:animEffect transition="in" filter="fade">
                                      <p:cBhvr>
                                        <p:cTn id="28" dur="1000"/>
                                        <p:tgtEl>
                                          <p:spTgt spid="2">
                                            <p:txEl>
                                              <p:pRg st="4" end="4"/>
                                            </p:txEl>
                                          </p:spTgt>
                                        </p:tgtEl>
                                      </p:cBhvr>
                                    </p:animEffect>
                                    <p:anim calcmode="lin" valueType="num">
                                      <p:cBhvr>
                                        <p:cTn id="29"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79512" y="332656"/>
            <a:ext cx="8712968" cy="5674635"/>
          </a:xfrm>
        </p:spPr>
        <p:txBody>
          <a:bodyPr>
            <a:noAutofit/>
          </a:bodyPr>
          <a:lstStyle/>
          <a:p>
            <a:pPr marL="109728" indent="0" algn="just" rtl="1">
              <a:buNone/>
            </a:pPr>
            <a:r>
              <a:rPr lang="fa-IR" sz="2800" b="1" dirty="0">
                <a:cs typeface="B Nazanin" pitchFamily="2" charset="-78"/>
              </a:rPr>
              <a:t>دلایل برتری چاپ سنگی بر چاپ </a:t>
            </a:r>
            <a:r>
              <a:rPr lang="fa-IR" sz="2800" b="1" dirty="0" smtClean="0">
                <a:cs typeface="B Nazanin" pitchFamily="2" charset="-78"/>
              </a:rPr>
              <a:t>سربی</a:t>
            </a:r>
            <a:r>
              <a:rPr lang="en-US" sz="2800" b="1" dirty="0" smtClean="0">
                <a:cs typeface="B Nazanin" pitchFamily="2" charset="-78"/>
              </a:rPr>
              <a:t> </a:t>
            </a:r>
            <a:endParaRPr lang="fa-IR" sz="2800" b="1" dirty="0" smtClean="0">
              <a:cs typeface="B Nazanin" pitchFamily="2" charset="-78"/>
            </a:endParaRPr>
          </a:p>
          <a:p>
            <a:pPr marL="109728" indent="0" algn="just" rtl="1">
              <a:buNone/>
            </a:pPr>
            <a:r>
              <a:rPr lang="fa-IR" sz="2800" dirty="0" smtClean="0">
                <a:cs typeface="B Nazanin" pitchFamily="2" charset="-78"/>
              </a:rPr>
              <a:t>۱) کمتر </a:t>
            </a:r>
            <a:r>
              <a:rPr lang="fa-IR" sz="2800" dirty="0">
                <a:cs typeface="B Nazanin" pitchFamily="2" charset="-78"/>
              </a:rPr>
              <a:t>بودن اشتباه در چاپ سنگی،</a:t>
            </a:r>
            <a:r>
              <a:rPr lang="en-US" sz="2800" dirty="0">
                <a:cs typeface="B Nazanin" pitchFamily="2" charset="-78"/>
              </a:rPr>
              <a:t> </a:t>
            </a:r>
            <a:endParaRPr lang="fa-IR" sz="2800" dirty="0" smtClean="0">
              <a:cs typeface="B Nazanin" pitchFamily="2" charset="-78"/>
            </a:endParaRPr>
          </a:p>
          <a:p>
            <a:pPr marL="109728" indent="0" algn="just" rtl="1">
              <a:buNone/>
            </a:pPr>
            <a:r>
              <a:rPr lang="fa-IR" sz="2800" dirty="0" smtClean="0">
                <a:cs typeface="B Nazanin" pitchFamily="2" charset="-78"/>
              </a:rPr>
              <a:t>۲</a:t>
            </a:r>
            <a:r>
              <a:rPr lang="fa-IR" sz="2800" dirty="0">
                <a:cs typeface="B Nazanin" pitchFamily="2" charset="-78"/>
              </a:rPr>
              <a:t>) هزینة کم و سهولت کار با چاپ سنگی،</a:t>
            </a:r>
            <a:r>
              <a:rPr lang="en-US" sz="2800" dirty="0">
                <a:cs typeface="B Nazanin" pitchFamily="2" charset="-78"/>
              </a:rPr>
              <a:t> </a:t>
            </a:r>
            <a:endParaRPr lang="fa-IR" sz="2800" dirty="0" smtClean="0">
              <a:cs typeface="B Nazanin" pitchFamily="2" charset="-78"/>
            </a:endParaRPr>
          </a:p>
          <a:p>
            <a:pPr marL="109728" indent="0" algn="just" rtl="1">
              <a:buNone/>
            </a:pPr>
            <a:r>
              <a:rPr lang="fa-IR" sz="2800" dirty="0" smtClean="0">
                <a:cs typeface="B Nazanin" pitchFamily="2" charset="-78"/>
              </a:rPr>
              <a:t>۳</a:t>
            </a:r>
            <a:r>
              <a:rPr lang="fa-IR" sz="2800" dirty="0">
                <a:cs typeface="B Nazanin" pitchFamily="2" charset="-78"/>
              </a:rPr>
              <a:t>) استفاده از لوازم و ادوات داخلی (در حالی که چاپخانه های سربی نیاز به ابزار و ادوات وارداتی داشتند)، </a:t>
            </a:r>
            <a:endParaRPr lang="en-US" sz="2800" dirty="0">
              <a:cs typeface="B Nazanin" pitchFamily="2" charset="-78"/>
            </a:endParaRPr>
          </a:p>
          <a:p>
            <a:pPr marL="109728" indent="0" algn="justLow" rtl="1">
              <a:buNone/>
            </a:pPr>
            <a:r>
              <a:rPr lang="fa-IR" sz="2800" dirty="0">
                <a:cs typeface="B Nazanin" pitchFamily="2" charset="-78"/>
              </a:rPr>
              <a:t>۴) رواج خـوشنـویـسی به عـنوان یکی از هنرهای بزرگ ملی ایران و دیگر </a:t>
            </a:r>
            <a:r>
              <a:rPr lang="fa-IR" sz="2800" dirty="0" smtClean="0">
                <a:cs typeface="B Nazanin" pitchFamily="2" charset="-78"/>
              </a:rPr>
              <a:t>ممالـک</a:t>
            </a:r>
            <a:r>
              <a:rPr lang="en-US" sz="2800" dirty="0">
                <a:cs typeface="B Nazanin" pitchFamily="2" charset="-78"/>
              </a:rPr>
              <a:t> </a:t>
            </a:r>
            <a:r>
              <a:rPr lang="fa-IR" sz="2800" dirty="0" smtClean="0">
                <a:cs typeface="B Nazanin" pitchFamily="2" charset="-78"/>
              </a:rPr>
              <a:t>اسـلامی </a:t>
            </a:r>
            <a:r>
              <a:rPr lang="fa-IR" sz="2800" dirty="0">
                <a:cs typeface="B Nazanin" pitchFamily="2" charset="-78"/>
              </a:rPr>
              <a:t>(موردی که بـا رواج چـاپ سـربـی در حال از بین رفتن بود، و از </a:t>
            </a:r>
            <a:r>
              <a:rPr lang="fa-IR" sz="2800" dirty="0" smtClean="0">
                <a:cs typeface="B Nazanin" pitchFamily="2" charset="-78"/>
              </a:rPr>
              <a:t>این</a:t>
            </a:r>
            <a:r>
              <a:rPr lang="en-US" sz="2800" dirty="0">
                <a:cs typeface="B Nazanin" pitchFamily="2" charset="-78"/>
              </a:rPr>
              <a:t> </a:t>
            </a:r>
            <a:r>
              <a:rPr lang="fa-IR" sz="2800" dirty="0" smtClean="0">
                <a:cs typeface="B Nazanin" pitchFamily="2" charset="-78"/>
              </a:rPr>
              <a:t>رو </a:t>
            </a:r>
            <a:r>
              <a:rPr lang="fa-IR" sz="2800" dirty="0">
                <a:cs typeface="B Nazanin" pitchFamily="2" charset="-78"/>
              </a:rPr>
              <a:t>به</a:t>
            </a:r>
            <a:r>
              <a:rPr lang="en-US" sz="2800" dirty="0">
                <a:cs typeface="B Nazanin" pitchFamily="2" charset="-78"/>
              </a:rPr>
              <a:t> </a:t>
            </a:r>
            <a:r>
              <a:rPr lang="fa-IR" sz="2800" dirty="0" smtClean="0">
                <a:cs typeface="B Nazanin" pitchFamily="2" charset="-78"/>
              </a:rPr>
              <a:t>چاپ </a:t>
            </a:r>
            <a:r>
              <a:rPr lang="fa-IR" sz="2800" dirty="0">
                <a:cs typeface="B Nazanin" pitchFamily="2" charset="-78"/>
              </a:rPr>
              <a:t>سنگی اهمیت بیشتری داده می شد)، </a:t>
            </a:r>
            <a:endParaRPr lang="en-US" sz="2800" dirty="0">
              <a:cs typeface="B Nazanin" pitchFamily="2" charset="-78"/>
            </a:endParaRPr>
          </a:p>
          <a:p>
            <a:pPr marL="109728" indent="0" algn="just" rtl="1">
              <a:buNone/>
            </a:pPr>
            <a:r>
              <a:rPr lang="fa-IR" sz="2800" dirty="0">
                <a:cs typeface="B Nazanin" pitchFamily="2" charset="-78"/>
              </a:rPr>
              <a:t>۵) تأکید بر انتشار کتاب های دینی، احادیث، اخبار و ادعیه، و</a:t>
            </a:r>
            <a:r>
              <a:rPr lang="en-US" sz="2800" dirty="0">
                <a:cs typeface="B Nazanin" pitchFamily="2" charset="-78"/>
              </a:rPr>
              <a:t> ... </a:t>
            </a:r>
            <a:r>
              <a:rPr lang="fa-IR" sz="2800" dirty="0">
                <a:cs typeface="B Nazanin" pitchFamily="2" charset="-78"/>
              </a:rPr>
              <a:t>که با چاپ سنگی بهتر از کار در می آمد</a:t>
            </a:r>
            <a:r>
              <a:rPr lang="en-US" sz="2800" dirty="0">
                <a:cs typeface="B Nazanin" pitchFamily="2" charset="-78"/>
              </a:rPr>
              <a:t>. </a:t>
            </a:r>
          </a:p>
        </p:txBody>
      </p:sp>
      <p:sp>
        <p:nvSpPr>
          <p:cNvPr id="3" name="Slide Number Placeholder 2"/>
          <p:cNvSpPr>
            <a:spLocks noGrp="1"/>
          </p:cNvSpPr>
          <p:nvPr>
            <p:ph type="sldNum" sz="quarter" idx="12"/>
          </p:nvPr>
        </p:nvSpPr>
        <p:spPr/>
        <p:txBody>
          <a:bodyPr/>
          <a:lstStyle/>
          <a:p>
            <a:fld id="{4B24C8FE-81C8-45AA-9600-4CE54DA52BF8}" type="slidenum">
              <a:rPr lang="fa-IR" sz="2400" smtClean="0">
                <a:cs typeface="B Nazanin" panose="00000400000000000000" pitchFamily="2" charset="-78"/>
              </a:rPr>
              <a:t>22</a:t>
            </a:fld>
            <a:endParaRPr lang="fa-IR" sz="2400" dirty="0">
              <a:cs typeface="B Nazanin" panose="00000400000000000000" pitchFamily="2" charset="-78"/>
            </a:endParaRPr>
          </a:p>
        </p:txBody>
      </p:sp>
    </p:spTree>
    <p:extLst>
      <p:ext uri="{BB962C8B-B14F-4D97-AF65-F5344CB8AC3E}">
        <p14:creationId xmlns:p14="http://schemas.microsoft.com/office/powerpoint/2010/main" val="11733648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1000"/>
                                        <p:tgtEl>
                                          <p:spTgt spid="2">
                                            <p:txEl>
                                              <p:pRg st="1" end="1"/>
                                            </p:txEl>
                                          </p:spTgt>
                                        </p:tgtEl>
                                      </p:cBhvr>
                                    </p:animEffect>
                                    <p:anim calcmode="lin" valueType="num">
                                      <p:cBhvr>
                                        <p:cTn id="8"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fade">
                                      <p:cBhvr>
                                        <p:cTn id="14" dur="1000"/>
                                        <p:tgtEl>
                                          <p:spTgt spid="2">
                                            <p:txEl>
                                              <p:pRg st="2" end="2"/>
                                            </p:txEl>
                                          </p:spTgt>
                                        </p:tgtEl>
                                      </p:cBhvr>
                                    </p:animEffect>
                                    <p:anim calcmode="lin" valueType="num">
                                      <p:cBhvr>
                                        <p:cTn id="15"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Effect transition="in" filter="fade">
                                      <p:cBhvr>
                                        <p:cTn id="21" dur="1000"/>
                                        <p:tgtEl>
                                          <p:spTgt spid="2">
                                            <p:txEl>
                                              <p:pRg st="3" end="3"/>
                                            </p:txEl>
                                          </p:spTgt>
                                        </p:tgtEl>
                                      </p:cBhvr>
                                    </p:animEffect>
                                    <p:anim calcmode="lin" valueType="num">
                                      <p:cBhvr>
                                        <p:cTn id="22"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4" end="4"/>
                                            </p:txEl>
                                          </p:spTgt>
                                        </p:tgtEl>
                                        <p:attrNameLst>
                                          <p:attrName>style.visibility</p:attrName>
                                        </p:attrNameLst>
                                      </p:cBhvr>
                                      <p:to>
                                        <p:strVal val="visible"/>
                                      </p:to>
                                    </p:set>
                                    <p:animEffect transition="in" filter="fade">
                                      <p:cBhvr>
                                        <p:cTn id="28" dur="1000"/>
                                        <p:tgtEl>
                                          <p:spTgt spid="2">
                                            <p:txEl>
                                              <p:pRg st="4" end="4"/>
                                            </p:txEl>
                                          </p:spTgt>
                                        </p:tgtEl>
                                      </p:cBhvr>
                                    </p:animEffect>
                                    <p:anim calcmode="lin" valueType="num">
                                      <p:cBhvr>
                                        <p:cTn id="29"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
                                            <p:txEl>
                                              <p:pRg st="5" end="5"/>
                                            </p:txEl>
                                          </p:spTgt>
                                        </p:tgtEl>
                                        <p:attrNameLst>
                                          <p:attrName>style.visibility</p:attrName>
                                        </p:attrNameLst>
                                      </p:cBhvr>
                                      <p:to>
                                        <p:strVal val="visible"/>
                                      </p:to>
                                    </p:set>
                                    <p:animEffect transition="in" filter="fade">
                                      <p:cBhvr>
                                        <p:cTn id="35" dur="1000"/>
                                        <p:tgtEl>
                                          <p:spTgt spid="2">
                                            <p:txEl>
                                              <p:pRg st="5" end="5"/>
                                            </p:txEl>
                                          </p:spTgt>
                                        </p:tgtEl>
                                      </p:cBhvr>
                                    </p:animEffect>
                                    <p:anim calcmode="lin" valueType="num">
                                      <p:cBhvr>
                                        <p:cTn id="36"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619992" y="2564904"/>
            <a:ext cx="3477072" cy="3645024"/>
          </a:xfrm>
        </p:spPr>
        <p:txBody>
          <a:bodyPr>
            <a:noAutofit/>
          </a:bodyPr>
          <a:lstStyle/>
          <a:p>
            <a:pPr marL="109728" indent="0" algn="justLow" rtl="1">
              <a:buNone/>
            </a:pPr>
            <a:r>
              <a:rPr lang="fa-IR" sz="2800" dirty="0" smtClean="0">
                <a:cs typeface="B Nazanin" pitchFamily="2" charset="-78"/>
              </a:rPr>
              <a:t>چاپخانة </a:t>
            </a:r>
            <a:r>
              <a:rPr lang="fa-IR" sz="2800" dirty="0">
                <a:cs typeface="B Nazanin" pitchFamily="2" charset="-78"/>
              </a:rPr>
              <a:t>سنگی دارالفنون یا «دارالطباعة خاصة علمیة مبارکه طهران» در اواخر سال ۱۲۶۸ قمری تأسیس گردید</a:t>
            </a:r>
            <a:r>
              <a:rPr lang="en-US" sz="2800" dirty="0">
                <a:cs typeface="B Nazanin" pitchFamily="2" charset="-78"/>
              </a:rPr>
              <a:t>. </a:t>
            </a:r>
            <a:r>
              <a:rPr lang="fa-IR" sz="2800" dirty="0">
                <a:cs typeface="B Nazanin" pitchFamily="2" charset="-78"/>
              </a:rPr>
              <a:t>این چاپخانه در ابتدا دارای دو دستگاه ماشین چاپ بود که هر دو از هندوستان وارد شده بودند</a:t>
            </a:r>
            <a:r>
              <a:rPr lang="en-US" sz="2800" dirty="0">
                <a:cs typeface="B Nazanin" pitchFamily="2" charset="-78"/>
              </a:rPr>
              <a:t>. </a:t>
            </a:r>
          </a:p>
          <a:p>
            <a:pPr marL="109728" indent="0" algn="justLow" rtl="1">
              <a:buNone/>
            </a:pPr>
            <a:endParaRPr lang="fa-IR" sz="2800" dirty="0">
              <a:cs typeface="B Nazanin" pitchFamily="2" charset="-78"/>
            </a:endParaRPr>
          </a:p>
        </p:txBody>
      </p:sp>
      <p:sp>
        <p:nvSpPr>
          <p:cNvPr id="6" name="Slide Number Placeholder 5"/>
          <p:cNvSpPr>
            <a:spLocks noGrp="1"/>
          </p:cNvSpPr>
          <p:nvPr>
            <p:ph type="sldNum" sz="quarter" idx="12"/>
          </p:nvPr>
        </p:nvSpPr>
        <p:spPr/>
        <p:txBody>
          <a:bodyPr/>
          <a:lstStyle/>
          <a:p>
            <a:fld id="{4B24C8FE-81C8-45AA-9600-4CE54DA52BF8}" type="slidenum">
              <a:rPr lang="fa-IR" sz="2400" smtClean="0">
                <a:cs typeface="B Nazanin" panose="00000400000000000000" pitchFamily="2" charset="-78"/>
              </a:rPr>
              <a:t>23</a:t>
            </a:fld>
            <a:endParaRPr lang="fa-IR" sz="2400" dirty="0">
              <a:cs typeface="B Nazanin" panose="00000400000000000000" pitchFamily="2" charset="-78"/>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6511" y="2129520"/>
            <a:ext cx="4381028" cy="4539840"/>
          </a:xfrm>
          <a:prstGeom prst="rect">
            <a:avLst/>
          </a:prstGeom>
        </p:spPr>
      </p:pic>
      <p:sp>
        <p:nvSpPr>
          <p:cNvPr id="3" name="Rectangle 2"/>
          <p:cNvSpPr/>
          <p:nvPr/>
        </p:nvSpPr>
        <p:spPr>
          <a:xfrm>
            <a:off x="0" y="0"/>
            <a:ext cx="9114442" cy="2246769"/>
          </a:xfrm>
          <a:prstGeom prst="rect">
            <a:avLst/>
          </a:prstGeom>
        </p:spPr>
        <p:txBody>
          <a:bodyPr wrap="square">
            <a:spAutoFit/>
          </a:bodyPr>
          <a:lstStyle/>
          <a:p>
            <a:pPr marL="109728" algn="justLow"/>
            <a:r>
              <a:rPr lang="fa-IR" sz="2800" b="1" dirty="0">
                <a:cs typeface="B Nazanin" pitchFamily="2" charset="-78"/>
              </a:rPr>
              <a:t>چاپ سنگی و دارالفنون </a:t>
            </a:r>
            <a:endParaRPr lang="en-US" sz="2800" b="1" i="1" dirty="0">
              <a:cs typeface="B Nazanin" pitchFamily="2" charset="-78"/>
            </a:endParaRPr>
          </a:p>
          <a:p>
            <a:pPr marL="109728" algn="justLow"/>
            <a:r>
              <a:rPr lang="fa-IR" sz="2800" dirty="0">
                <a:cs typeface="B Nazanin" pitchFamily="2" charset="-78"/>
              </a:rPr>
              <a:t>در سال ۱۲۶۶ هجری قمری اولین سنگ بنای دارالفنون به همت میرزا تقی خان امیرکبیر گذاشته شد</a:t>
            </a:r>
            <a:r>
              <a:rPr lang="en-US" sz="2800" dirty="0">
                <a:cs typeface="B Nazanin" pitchFamily="2" charset="-78"/>
              </a:rPr>
              <a:t>. </a:t>
            </a:r>
            <a:r>
              <a:rPr lang="fa-IR" sz="2800" dirty="0">
                <a:cs typeface="B Nazanin" pitchFamily="2" charset="-78"/>
              </a:rPr>
              <a:t>استادان و معلمان خارجی دارالفنون موظف بودند در زمینة علم و فن خود، کتابی را به فارسی ترجمه کنند که همة این کتاب ها در چاپخانة سنگی دولتی این مدرسه چاپ می شد</a:t>
            </a:r>
            <a:r>
              <a:rPr lang="en-US" sz="2800" dirty="0">
                <a:cs typeface="B Nazanin" pitchFamily="2" charset="-78"/>
              </a:rPr>
              <a:t>. </a:t>
            </a:r>
          </a:p>
        </p:txBody>
      </p:sp>
      <p:sp>
        <p:nvSpPr>
          <p:cNvPr id="5" name="Rectangle 4"/>
          <p:cNvSpPr/>
          <p:nvPr/>
        </p:nvSpPr>
        <p:spPr>
          <a:xfrm>
            <a:off x="4932040" y="6021288"/>
            <a:ext cx="2624436" cy="461665"/>
          </a:xfrm>
          <a:prstGeom prst="rect">
            <a:avLst/>
          </a:prstGeom>
        </p:spPr>
        <p:txBody>
          <a:bodyPr wrap="none">
            <a:spAutoFit/>
          </a:bodyPr>
          <a:lstStyle/>
          <a:p>
            <a:r>
              <a:rPr lang="fa-IR" sz="2400" dirty="0" smtClean="0">
                <a:cs typeface="B Nazanin" pitchFamily="2" charset="-78"/>
              </a:rPr>
              <a:t>تصویر مدرسه ی دارالفنون</a:t>
            </a:r>
            <a:endParaRPr lang="en-US" sz="2400" dirty="0"/>
          </a:p>
        </p:txBody>
      </p:sp>
    </p:spTree>
    <p:extLst>
      <p:ext uri="{BB962C8B-B14F-4D97-AF65-F5344CB8AC3E}">
        <p14:creationId xmlns:p14="http://schemas.microsoft.com/office/powerpoint/2010/main" val="11056143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Effect transition="in" filter="fade">
                                      <p:cBhvr>
                                        <p:cTn id="14" dur="1000"/>
                                        <p:tgtEl>
                                          <p:spTgt spid="2">
                                            <p:txEl>
                                              <p:pRg st="0" end="0"/>
                                            </p:txEl>
                                          </p:spTgt>
                                        </p:tgtEl>
                                      </p:cBhvr>
                                    </p:animEffect>
                                    <p:anim calcmode="lin" valueType="num">
                                      <p:cBhvr>
                                        <p:cTn id="15"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430604" y="84408"/>
            <a:ext cx="5637312" cy="6741368"/>
          </a:xfrm>
        </p:spPr>
        <p:txBody>
          <a:bodyPr>
            <a:noAutofit/>
          </a:bodyPr>
          <a:lstStyle/>
          <a:p>
            <a:pPr marL="109728" indent="0" algn="justLow" rtl="1">
              <a:buNone/>
            </a:pPr>
            <a:r>
              <a:rPr lang="fa-IR" sz="2800" dirty="0" smtClean="0">
                <a:cs typeface="B Nazanin" pitchFamily="2" charset="-78"/>
              </a:rPr>
              <a:t>علاوه </a:t>
            </a:r>
            <a:r>
              <a:rPr lang="fa-IR" sz="2800" dirty="0">
                <a:cs typeface="B Nazanin" pitchFamily="2" charset="-78"/>
              </a:rPr>
              <a:t>بر چاپ کتب درسی، «علیقلی خان مخبرالدوله» در سال ۱۲۹۹ هجری قمری اقدام به انتشار روزنامه ای به نام «دانش» کرد</a:t>
            </a:r>
            <a:r>
              <a:rPr lang="en-US" sz="2800" dirty="0">
                <a:cs typeface="B Nazanin" pitchFamily="2" charset="-78"/>
              </a:rPr>
              <a:t>. </a:t>
            </a:r>
            <a:r>
              <a:rPr lang="fa-IR" sz="2800" dirty="0">
                <a:cs typeface="B Nazanin" pitchFamily="2" charset="-78"/>
              </a:rPr>
              <a:t>چاپخانة دارالفنون تا سال ۱۳۲۶ هجری قمری دایر بود و بعد به دلایلی از فعالیت باز ماند</a:t>
            </a:r>
            <a:r>
              <a:rPr lang="en-US" sz="2800" dirty="0">
                <a:cs typeface="B Nazanin" pitchFamily="2" charset="-78"/>
              </a:rPr>
              <a:t>. </a:t>
            </a:r>
            <a:r>
              <a:rPr lang="fa-IR" sz="2800" dirty="0">
                <a:cs typeface="B Nazanin" pitchFamily="2" charset="-78"/>
              </a:rPr>
              <a:t>تا حدود سال ۱۳۰۰ هجری قمری بین ۳۰ تا ۴۰ کتاب درسی در این چاپخانه به چاپ رسید</a:t>
            </a:r>
            <a:r>
              <a:rPr lang="en-US" sz="2800" dirty="0">
                <a:cs typeface="B Nazanin" pitchFamily="2" charset="-78"/>
              </a:rPr>
              <a:t>. </a:t>
            </a:r>
            <a:r>
              <a:rPr lang="fa-IR" sz="2800" dirty="0">
                <a:cs typeface="B Nazanin" pitchFamily="2" charset="-78"/>
              </a:rPr>
              <a:t>جنس کاغذ کتاب ها نسبتاً نامرغوب و به دلیل محدودیت تیراژ، جلد اغلب آن</a:t>
            </a:r>
            <a:r>
              <a:rPr lang="en-US" sz="2800" dirty="0">
                <a:cs typeface="B Nazanin" pitchFamily="2" charset="-78"/>
              </a:rPr>
              <a:t>‌</a:t>
            </a:r>
            <a:r>
              <a:rPr lang="fa-IR" sz="2800" dirty="0">
                <a:cs typeface="B Nazanin" pitchFamily="2" charset="-78"/>
              </a:rPr>
              <a:t>ها از مقوای ضخیم بود تا از آسیب</a:t>
            </a:r>
            <a:r>
              <a:rPr lang="en-US" sz="2800" dirty="0">
                <a:cs typeface="B Nazanin" pitchFamily="2" charset="-78"/>
              </a:rPr>
              <a:t>‌</a:t>
            </a:r>
            <a:r>
              <a:rPr lang="fa-IR" sz="2800" dirty="0">
                <a:cs typeface="B Nazanin" pitchFamily="2" charset="-78"/>
              </a:rPr>
              <a:t>پذیری کتاب ها جلوگیری شود</a:t>
            </a:r>
            <a:r>
              <a:rPr lang="en-US" sz="2800" dirty="0">
                <a:cs typeface="B Nazanin" pitchFamily="2" charset="-78"/>
              </a:rPr>
              <a:t>. </a:t>
            </a:r>
          </a:p>
          <a:p>
            <a:pPr marL="109728" indent="0" algn="justLow" rtl="1">
              <a:buNone/>
            </a:pPr>
            <a:r>
              <a:rPr lang="fa-IR" sz="2800" dirty="0">
                <a:cs typeface="B Nazanin" pitchFamily="2" charset="-78"/>
              </a:rPr>
              <a:t>از جمله کتاب های اولیه که در این کتابخانه چاپ شده است می</a:t>
            </a:r>
            <a:r>
              <a:rPr lang="en-US" sz="2800" dirty="0">
                <a:cs typeface="B Nazanin" pitchFamily="2" charset="-78"/>
              </a:rPr>
              <a:t>‌</a:t>
            </a:r>
            <a:r>
              <a:rPr lang="fa-IR" sz="2800" dirty="0">
                <a:cs typeface="B Nazanin" pitchFamily="2" charset="-78"/>
              </a:rPr>
              <a:t>توان به «تشریح بدن انسان» تألیف دکتر «پولاک» و «زبدة الحکمة» ترجمة «علیقلی خان حکیم الملک» و «جلاء</a:t>
            </a:r>
            <a:r>
              <a:rPr lang="en-US" sz="2800" dirty="0">
                <a:cs typeface="B Nazanin" pitchFamily="2" charset="-78"/>
              </a:rPr>
              <a:t>‌</a:t>
            </a:r>
            <a:r>
              <a:rPr lang="fa-IR" sz="2800" dirty="0">
                <a:cs typeface="B Nazanin" pitchFamily="2" charset="-78"/>
              </a:rPr>
              <a:t>العیون» اشاره کرد</a:t>
            </a:r>
            <a:r>
              <a:rPr lang="en-US" sz="2800" dirty="0">
                <a:cs typeface="B Nazanin" pitchFamily="2" charset="-78"/>
              </a:rPr>
              <a:t>. </a:t>
            </a:r>
          </a:p>
          <a:p>
            <a:pPr marL="109728" indent="0" algn="justLow" rtl="1">
              <a:buNone/>
            </a:pPr>
            <a:endParaRPr lang="fa-IR" sz="2800" dirty="0">
              <a:cs typeface="B Nazanin" pitchFamily="2" charset="-78"/>
            </a:endParaRPr>
          </a:p>
        </p:txBody>
      </p:sp>
      <p:sp>
        <p:nvSpPr>
          <p:cNvPr id="4" name="Slide Number Placeholder 3"/>
          <p:cNvSpPr>
            <a:spLocks noGrp="1"/>
          </p:cNvSpPr>
          <p:nvPr>
            <p:ph type="sldNum" sz="quarter" idx="12"/>
          </p:nvPr>
        </p:nvSpPr>
        <p:spPr/>
        <p:txBody>
          <a:bodyPr/>
          <a:lstStyle/>
          <a:p>
            <a:fld id="{4B24C8FE-81C8-45AA-9600-4CE54DA52BF8}" type="slidenum">
              <a:rPr lang="fa-IR" sz="2400" smtClean="0">
                <a:cs typeface="B Nazanin" panose="00000400000000000000" pitchFamily="2" charset="-78"/>
              </a:rPr>
              <a:t>24</a:t>
            </a:fld>
            <a:endParaRPr lang="fa-IR" sz="2400" dirty="0">
              <a:cs typeface="B Nazanin" panose="00000400000000000000" pitchFamily="2" charset="-78"/>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7700" y="980728"/>
            <a:ext cx="3028156" cy="5199663"/>
          </a:xfrm>
          <a:prstGeom prst="rect">
            <a:avLst/>
          </a:prstGeom>
        </p:spPr>
      </p:pic>
    </p:spTree>
    <p:extLst>
      <p:ext uri="{BB962C8B-B14F-4D97-AF65-F5344CB8AC3E}">
        <p14:creationId xmlns:p14="http://schemas.microsoft.com/office/powerpoint/2010/main" val="17616870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79512" y="116632"/>
            <a:ext cx="8784976" cy="6624736"/>
          </a:xfrm>
        </p:spPr>
        <p:txBody>
          <a:bodyPr>
            <a:noAutofit/>
          </a:bodyPr>
          <a:lstStyle/>
          <a:p>
            <a:pPr marL="109728" indent="0" algn="justLow" rtl="1">
              <a:lnSpc>
                <a:spcPct val="130000"/>
              </a:lnSpc>
              <a:buNone/>
            </a:pPr>
            <a:r>
              <a:rPr lang="fa-IR" sz="2800" b="1" dirty="0">
                <a:cs typeface="B Nazanin" pitchFamily="2" charset="-78"/>
              </a:rPr>
              <a:t>چاپ سنگی و روزنامه </a:t>
            </a:r>
            <a:endParaRPr lang="en-US" sz="2800" b="1" i="1" dirty="0">
              <a:cs typeface="B Nazanin" pitchFamily="2" charset="-78"/>
            </a:endParaRPr>
          </a:p>
          <a:p>
            <a:pPr marL="109728" indent="0" algn="justLow" rtl="1">
              <a:lnSpc>
                <a:spcPct val="130000"/>
              </a:lnSpc>
              <a:buNone/>
            </a:pPr>
            <a:r>
              <a:rPr lang="fa-IR" sz="2800" dirty="0">
                <a:cs typeface="B Nazanin" pitchFamily="2" charset="-78"/>
              </a:rPr>
              <a:t>«میرزا صالح شیرازی» چاپ و انتشار روزنامه را در ایران رواج داد</a:t>
            </a:r>
            <a:r>
              <a:rPr lang="en-US" sz="2800" dirty="0">
                <a:cs typeface="B Nazanin" pitchFamily="2" charset="-78"/>
              </a:rPr>
              <a:t>. </a:t>
            </a:r>
            <a:r>
              <a:rPr lang="fa-IR" sz="2800" dirty="0">
                <a:cs typeface="B Nazanin" pitchFamily="2" charset="-78"/>
              </a:rPr>
              <a:t>نخستین روزنامة چاپ</a:t>
            </a:r>
            <a:r>
              <a:rPr lang="en-US" sz="2800" dirty="0">
                <a:cs typeface="B Nazanin" pitchFamily="2" charset="-78"/>
              </a:rPr>
              <a:t>‌</a:t>
            </a:r>
            <a:r>
              <a:rPr lang="fa-IR" sz="2800" dirty="0">
                <a:cs typeface="B Nazanin" pitchFamily="2" charset="-78"/>
              </a:rPr>
              <a:t>شده در ایران ورقه ای با چاپ سنگی به نام «اخبار و وقایع» بود که در محرم سال ۱۲۵۳ قمری در تهران به طبع رسید</a:t>
            </a:r>
            <a:r>
              <a:rPr lang="en-US" sz="2800" dirty="0">
                <a:cs typeface="B Nazanin" pitchFamily="2" charset="-78"/>
              </a:rPr>
              <a:t>. </a:t>
            </a:r>
          </a:p>
          <a:p>
            <a:pPr marL="109728" indent="0" algn="justLow" rtl="1">
              <a:lnSpc>
                <a:spcPct val="130000"/>
              </a:lnSpc>
              <a:buNone/>
            </a:pPr>
            <a:r>
              <a:rPr lang="fa-IR" sz="2800" dirty="0">
                <a:cs typeface="B Nazanin" pitchFamily="2" charset="-78"/>
              </a:rPr>
              <a:t>کتاب های چاپ سنگی با نسخه های خطی مشابهت هایی دارند که از جمله می</a:t>
            </a:r>
            <a:r>
              <a:rPr lang="en-US" sz="2800" dirty="0">
                <a:cs typeface="B Nazanin" pitchFamily="2" charset="-78"/>
              </a:rPr>
              <a:t>‌</a:t>
            </a:r>
            <a:r>
              <a:rPr lang="fa-IR" sz="2800" dirty="0">
                <a:cs typeface="B Nazanin" pitchFamily="2" charset="-78"/>
              </a:rPr>
              <a:t>توان به تذهیب، تشعیر، جلدبندی نفیس، صفحه</a:t>
            </a:r>
            <a:r>
              <a:rPr lang="en-US" sz="2800" dirty="0">
                <a:cs typeface="B Nazanin" pitchFamily="2" charset="-78"/>
              </a:rPr>
              <a:t>‌</a:t>
            </a:r>
            <a:r>
              <a:rPr lang="fa-IR" sz="2800" dirty="0">
                <a:cs typeface="B Nazanin" pitchFamily="2" charset="-78"/>
              </a:rPr>
              <a:t>بندی، جدول</a:t>
            </a:r>
            <a:r>
              <a:rPr lang="en-US" sz="2800" dirty="0">
                <a:cs typeface="B Nazanin" pitchFamily="2" charset="-78"/>
              </a:rPr>
              <a:t>‌</a:t>
            </a:r>
            <a:r>
              <a:rPr lang="fa-IR" sz="2800" dirty="0">
                <a:cs typeface="B Nazanin" pitchFamily="2" charset="-78"/>
              </a:rPr>
              <a:t>بندی، صفحة عنوان، کاتب و تاریخ کتابت اشاره کرد</a:t>
            </a:r>
            <a:r>
              <a:rPr lang="en-US" sz="2800" dirty="0">
                <a:cs typeface="B Nazanin" pitchFamily="2" charset="-78"/>
              </a:rPr>
              <a:t>. </a:t>
            </a:r>
            <a:r>
              <a:rPr lang="fa-IR" sz="2800" dirty="0">
                <a:cs typeface="B Nazanin" pitchFamily="2" charset="-78"/>
              </a:rPr>
              <a:t>با این همه به سبب محدودیت هایی که در چاپ سنگی وجود دارد تنوع و کثرت تذهیب در آن</a:t>
            </a:r>
            <a:r>
              <a:rPr lang="en-US" sz="2800" dirty="0">
                <a:cs typeface="B Nazanin" pitchFamily="2" charset="-78"/>
              </a:rPr>
              <a:t>‌</a:t>
            </a:r>
            <a:r>
              <a:rPr lang="fa-IR" sz="2800" dirty="0">
                <a:cs typeface="B Nazanin" pitchFamily="2" charset="-78"/>
              </a:rPr>
              <a:t>ها کمتر از نسخ خطی است</a:t>
            </a:r>
            <a:r>
              <a:rPr lang="en-US" sz="2800" dirty="0">
                <a:cs typeface="B Nazanin" pitchFamily="2" charset="-78"/>
              </a:rPr>
              <a:t>. </a:t>
            </a:r>
            <a:r>
              <a:rPr lang="fa-IR" sz="2800" dirty="0">
                <a:cs typeface="B Nazanin" pitchFamily="2" charset="-78"/>
              </a:rPr>
              <a:t>در کتاب های چاپ سنگی نیز مانند نسخه های خطی، صفحات جدول بندی شده</a:t>
            </a:r>
            <a:r>
              <a:rPr lang="en-US" sz="2800" dirty="0">
                <a:cs typeface="B Nazanin" pitchFamily="2" charset="-78"/>
              </a:rPr>
              <a:t>‌</a:t>
            </a:r>
            <a:r>
              <a:rPr lang="fa-IR" sz="2800" dirty="0">
                <a:cs typeface="B Nazanin" pitchFamily="2" charset="-78"/>
              </a:rPr>
              <a:t>اند، به طوری که دو قسمت متن و حاشیه کاملاً از هم مجزا هستند</a:t>
            </a:r>
            <a:r>
              <a:rPr lang="en-US" sz="2800" dirty="0">
                <a:cs typeface="B Nazanin" pitchFamily="2" charset="-78"/>
              </a:rPr>
              <a:t>. </a:t>
            </a:r>
            <a:endParaRPr lang="fa-IR" sz="2800" dirty="0">
              <a:cs typeface="B Nazanin" pitchFamily="2" charset="-78"/>
            </a:endParaRPr>
          </a:p>
        </p:txBody>
      </p:sp>
      <p:sp>
        <p:nvSpPr>
          <p:cNvPr id="4" name="Slide Number Placeholder 3"/>
          <p:cNvSpPr>
            <a:spLocks noGrp="1"/>
          </p:cNvSpPr>
          <p:nvPr>
            <p:ph type="sldNum" sz="quarter" idx="12"/>
          </p:nvPr>
        </p:nvSpPr>
        <p:spPr/>
        <p:txBody>
          <a:bodyPr/>
          <a:lstStyle/>
          <a:p>
            <a:fld id="{4B24C8FE-81C8-45AA-9600-4CE54DA52BF8}" type="slidenum">
              <a:rPr lang="fa-IR" sz="2400" smtClean="0">
                <a:cs typeface="B Nazanin" panose="00000400000000000000" pitchFamily="2" charset="-78"/>
              </a:rPr>
              <a:t>25</a:t>
            </a:fld>
            <a:endParaRPr lang="fa-IR" sz="2400" dirty="0">
              <a:cs typeface="B Nazanin" panose="00000400000000000000" pitchFamily="2" charset="-78"/>
            </a:endParaRPr>
          </a:p>
        </p:txBody>
      </p:sp>
    </p:spTree>
    <p:extLst>
      <p:ext uri="{BB962C8B-B14F-4D97-AF65-F5344CB8AC3E}">
        <p14:creationId xmlns:p14="http://schemas.microsoft.com/office/powerpoint/2010/main" val="6555222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58474"/>
            <a:ext cx="9144000" cy="6624736"/>
          </a:xfrm>
        </p:spPr>
        <p:txBody>
          <a:bodyPr>
            <a:normAutofit/>
          </a:bodyPr>
          <a:lstStyle/>
          <a:p>
            <a:pPr marL="109728" indent="0" algn="justLow" rtl="1">
              <a:buNone/>
            </a:pPr>
            <a:r>
              <a:rPr lang="fa-IR" sz="2800" dirty="0" smtClean="0">
                <a:cs typeface="B Nazanin" pitchFamily="2" charset="-78"/>
              </a:rPr>
              <a:t>جدول </a:t>
            </a:r>
            <a:r>
              <a:rPr lang="fa-IR" sz="2800" dirty="0">
                <a:cs typeface="B Nazanin" pitchFamily="2" charset="-78"/>
              </a:rPr>
              <a:t>شامل دو یا چند خط است که نوعی زیبایی و نظم به صفحة کتاب می دهد</a:t>
            </a:r>
            <a:r>
              <a:rPr lang="en-US" sz="2800" dirty="0">
                <a:cs typeface="B Nazanin" pitchFamily="2" charset="-78"/>
              </a:rPr>
              <a:t>. </a:t>
            </a:r>
            <a:r>
              <a:rPr lang="fa-IR" sz="2800" dirty="0">
                <a:cs typeface="B Nazanin" pitchFamily="2" charset="-78"/>
              </a:rPr>
              <a:t>حاشیه که شکل ستونی پیدا می کند، جایگاهی برای توضیحات واژه های متن، نقد صاحب نظران، پانوشت، اثری مجزا، یا تعلیقه و شرح بر متن اصلی است</a:t>
            </a:r>
            <a:r>
              <a:rPr lang="en-US" sz="2800" dirty="0">
                <a:cs typeface="B Nazanin" pitchFamily="2" charset="-78"/>
              </a:rPr>
              <a:t>. </a:t>
            </a:r>
            <a:r>
              <a:rPr lang="fa-IR" sz="2800" dirty="0">
                <a:cs typeface="B Nazanin" pitchFamily="2" charset="-78"/>
              </a:rPr>
              <a:t>معمولاً نوع خط حاشیه</a:t>
            </a:r>
            <a:r>
              <a:rPr lang="en-US" sz="2800" dirty="0">
                <a:cs typeface="B Nazanin" pitchFamily="2" charset="-78"/>
              </a:rPr>
              <a:t>‌</a:t>
            </a:r>
            <a:r>
              <a:rPr lang="fa-IR" sz="2800" dirty="0">
                <a:cs typeface="B Nazanin" pitchFamily="2" charset="-78"/>
              </a:rPr>
              <a:t>ها با خطِ نوشته های متن متفاوت است</a:t>
            </a:r>
            <a:r>
              <a:rPr lang="en-US" sz="2800" dirty="0">
                <a:cs typeface="B Nazanin" pitchFamily="2" charset="-78"/>
              </a:rPr>
              <a:t>. </a:t>
            </a:r>
            <a:r>
              <a:rPr lang="fa-IR" sz="2800" dirty="0">
                <a:cs typeface="B Nazanin" pitchFamily="2" charset="-78"/>
              </a:rPr>
              <a:t>نوشتة حاشیه به شکل نقوشی چون ترنج های کوچک، لچک، یا شکل های گیاهی و هندسی است</a:t>
            </a:r>
            <a:r>
              <a:rPr lang="en-US" sz="2800" dirty="0">
                <a:cs typeface="B Nazanin" pitchFamily="2" charset="-78"/>
              </a:rPr>
              <a:t>. </a:t>
            </a:r>
          </a:p>
          <a:p>
            <a:pPr marL="109728" indent="0" algn="justLow" rtl="1">
              <a:buNone/>
            </a:pPr>
            <a:endParaRPr lang="fa-IR" sz="2800" dirty="0">
              <a:cs typeface="B Nazanin" pitchFamily="2" charset="-78"/>
            </a:endParaRPr>
          </a:p>
        </p:txBody>
      </p:sp>
      <p:sp>
        <p:nvSpPr>
          <p:cNvPr id="5" name="Slide Number Placeholder 4"/>
          <p:cNvSpPr>
            <a:spLocks noGrp="1"/>
          </p:cNvSpPr>
          <p:nvPr>
            <p:ph type="sldNum" sz="quarter" idx="12"/>
          </p:nvPr>
        </p:nvSpPr>
        <p:spPr/>
        <p:txBody>
          <a:bodyPr/>
          <a:lstStyle/>
          <a:p>
            <a:fld id="{4B24C8FE-81C8-45AA-9600-4CE54DA52BF8}" type="slidenum">
              <a:rPr lang="fa-IR" sz="2400" smtClean="0">
                <a:cs typeface="B Nazanin" panose="00000400000000000000" pitchFamily="2" charset="-78"/>
              </a:rPr>
              <a:t>26</a:t>
            </a:fld>
            <a:endParaRPr lang="fa-IR" sz="2400" dirty="0">
              <a:cs typeface="B Nazanin" panose="00000400000000000000" pitchFamily="2" charset="-78"/>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1640" y="2348880"/>
            <a:ext cx="6588732" cy="4392488"/>
          </a:xfrm>
          <a:prstGeom prst="rect">
            <a:avLst/>
          </a:prstGeom>
        </p:spPr>
      </p:pic>
    </p:spTree>
    <p:extLst>
      <p:ext uri="{BB962C8B-B14F-4D97-AF65-F5344CB8AC3E}">
        <p14:creationId xmlns:p14="http://schemas.microsoft.com/office/powerpoint/2010/main" val="26448789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23528" y="35565"/>
            <a:ext cx="8435280" cy="5746643"/>
          </a:xfrm>
        </p:spPr>
        <p:txBody>
          <a:bodyPr>
            <a:normAutofit/>
          </a:bodyPr>
          <a:lstStyle/>
          <a:p>
            <a:pPr marL="109728" indent="0" algn="justLow" rtl="1">
              <a:buNone/>
            </a:pPr>
            <a:r>
              <a:rPr lang="fa-IR" sz="2800" dirty="0">
                <a:cs typeface="B Nazanin" pitchFamily="2" charset="-78"/>
              </a:rPr>
              <a:t>بیشتر نسخه های چاپ سنگی مانند نسخ خطی، فاقد صفحه</a:t>
            </a:r>
            <a:r>
              <a:rPr lang="en-US" sz="2800" dirty="0">
                <a:cs typeface="B Nazanin" pitchFamily="2" charset="-78"/>
              </a:rPr>
              <a:t>‌</a:t>
            </a:r>
            <a:r>
              <a:rPr lang="fa-IR" sz="2800" dirty="0">
                <a:cs typeface="B Nazanin" pitchFamily="2" charset="-78"/>
              </a:rPr>
              <a:t>شمار هستند</a:t>
            </a:r>
            <a:r>
              <a:rPr lang="en-US" sz="2800" dirty="0">
                <a:cs typeface="B Nazanin" pitchFamily="2" charset="-78"/>
              </a:rPr>
              <a:t>. </a:t>
            </a:r>
            <a:r>
              <a:rPr lang="fa-IR" sz="2800" dirty="0">
                <a:cs typeface="B Nazanin" pitchFamily="2" charset="-78"/>
              </a:rPr>
              <a:t>نظم اوراق کتاب را با کلمة پاصفحه ای مشخص می کردند و نخستین کلمة سطر اول صفحه دوم را در گوشه چپ پایین صفحه اول می نوشتند که با مطابقت این واژه در هر صفحه، نظم آن مشخص می گردید</a:t>
            </a:r>
            <a:r>
              <a:rPr lang="en-US" sz="2800" dirty="0">
                <a:cs typeface="B Nazanin" pitchFamily="2" charset="-78"/>
              </a:rPr>
              <a:t>. </a:t>
            </a:r>
            <a:r>
              <a:rPr lang="fa-IR" sz="2800" dirty="0">
                <a:cs typeface="B Nazanin" pitchFamily="2" charset="-78"/>
              </a:rPr>
              <a:t>بعدها در کتاب های چاپ سنگی، شماره گذاری صفحات نیز مرسوم شد</a:t>
            </a:r>
            <a:r>
              <a:rPr lang="en-US" sz="2800" dirty="0">
                <a:cs typeface="B Nazanin" pitchFamily="2" charset="-78"/>
              </a:rPr>
              <a:t>. </a:t>
            </a:r>
            <a:endParaRPr lang="fa-IR" sz="2800" dirty="0">
              <a:cs typeface="B Nazanin" panose="00000400000000000000" pitchFamily="2" charset="-78"/>
            </a:endParaRPr>
          </a:p>
        </p:txBody>
      </p:sp>
      <p:sp>
        <p:nvSpPr>
          <p:cNvPr id="4" name="Slide Number Placeholder 3"/>
          <p:cNvSpPr>
            <a:spLocks noGrp="1"/>
          </p:cNvSpPr>
          <p:nvPr>
            <p:ph type="sldNum" sz="quarter" idx="12"/>
          </p:nvPr>
        </p:nvSpPr>
        <p:spPr/>
        <p:txBody>
          <a:bodyPr/>
          <a:lstStyle/>
          <a:p>
            <a:fld id="{4B24C8FE-81C8-45AA-9600-4CE54DA52BF8}" type="slidenum">
              <a:rPr lang="fa-IR" sz="2400" smtClean="0">
                <a:cs typeface="B Nazanin" panose="00000400000000000000" pitchFamily="2" charset="-78"/>
              </a:rPr>
              <a:t>27</a:t>
            </a:fld>
            <a:endParaRPr lang="fa-IR" sz="2400">
              <a:cs typeface="B Nazanin" panose="00000400000000000000" pitchFamily="2" charset="-78"/>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37656" y="2454175"/>
            <a:ext cx="5688632" cy="4298078"/>
          </a:xfrm>
          <a:prstGeom prst="rect">
            <a:avLst/>
          </a:prstGeom>
        </p:spPr>
      </p:pic>
    </p:spTree>
    <p:extLst>
      <p:ext uri="{BB962C8B-B14F-4D97-AF65-F5344CB8AC3E}">
        <p14:creationId xmlns:p14="http://schemas.microsoft.com/office/powerpoint/2010/main" val="23867433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60648"/>
            <a:ext cx="8435280" cy="5746643"/>
          </a:xfrm>
        </p:spPr>
        <p:txBody>
          <a:bodyPr>
            <a:normAutofit/>
          </a:bodyPr>
          <a:lstStyle/>
          <a:p>
            <a:pPr marL="109728" indent="0" algn="justLow" rtl="1">
              <a:buNone/>
            </a:pPr>
            <a:r>
              <a:rPr lang="fa-IR" sz="2800" dirty="0" smtClean="0">
                <a:cs typeface="B Nazanin" pitchFamily="2" charset="-78"/>
              </a:rPr>
              <a:t>در </a:t>
            </a:r>
            <a:r>
              <a:rPr lang="fa-IR" sz="2800" dirty="0">
                <a:cs typeface="B Nazanin" pitchFamily="2" charset="-78"/>
              </a:rPr>
              <a:t>کتاب های چاپ سنگی صفحة عنوان نیز وجود ندارد و مشخصات (نام مؤلف، کاتب، تاریخ نگارش، نام مطبعه، تاریخ چاپ، و غیره) در پایان آخرین صفحه ذکر</a:t>
            </a:r>
            <a:r>
              <a:rPr lang="en-US" sz="2800" dirty="0">
                <a:cs typeface="B Nazanin" pitchFamily="2" charset="-78"/>
              </a:rPr>
              <a:t> </a:t>
            </a:r>
            <a:r>
              <a:rPr lang="fa-IR" sz="2800" dirty="0" smtClean="0">
                <a:cs typeface="B Nazanin" pitchFamily="2" charset="-78"/>
              </a:rPr>
              <a:t>می </a:t>
            </a:r>
            <a:r>
              <a:rPr lang="fa-IR" sz="2800" dirty="0">
                <a:cs typeface="B Nazanin" pitchFamily="2" charset="-78"/>
              </a:rPr>
              <a:t>شده است</a:t>
            </a:r>
            <a:r>
              <a:rPr lang="en-US" sz="2800" dirty="0">
                <a:cs typeface="B Nazanin" pitchFamily="2" charset="-78"/>
              </a:rPr>
              <a:t>. </a:t>
            </a:r>
            <a:r>
              <a:rPr lang="fa-IR" sz="2800" dirty="0">
                <a:cs typeface="B Nazanin" pitchFamily="2" charset="-78"/>
              </a:rPr>
              <a:t>کاتبان و تاریخ کتابت نوشته های آن</a:t>
            </a:r>
            <a:r>
              <a:rPr lang="en-US" sz="2800" dirty="0">
                <a:cs typeface="B Nazanin" pitchFamily="2" charset="-78"/>
              </a:rPr>
              <a:t>‌</a:t>
            </a:r>
            <a:r>
              <a:rPr lang="fa-IR" sz="2800" dirty="0">
                <a:cs typeface="B Nazanin" pitchFamily="2" charset="-78"/>
              </a:rPr>
              <a:t>ها نیز از عناصر خاص کتب چاپ سنگی است که در پایان متن، زیر عنوان «راقم سطور»، «رقم از»، «کتبه العبد الاقل الجانی» و «حرّر»</a:t>
            </a:r>
            <a:r>
              <a:rPr lang="en-US" sz="2800" dirty="0">
                <a:cs typeface="B Nazanin" pitchFamily="2" charset="-78"/>
              </a:rPr>
              <a:t> ... </a:t>
            </a:r>
            <a:r>
              <a:rPr lang="fa-IR" sz="2800" dirty="0">
                <a:cs typeface="B Nazanin" pitchFamily="2" charset="-78"/>
              </a:rPr>
              <a:t>ذکر می شده است</a:t>
            </a:r>
            <a:r>
              <a:rPr lang="en-US" sz="2800" dirty="0">
                <a:cs typeface="B Nazanin" pitchFamily="2" charset="-78"/>
              </a:rPr>
              <a:t>. </a:t>
            </a:r>
          </a:p>
          <a:p>
            <a:pPr marL="109728" indent="0" algn="justLow" rtl="1">
              <a:buNone/>
            </a:pPr>
            <a:endParaRPr lang="fa-IR" sz="2800" dirty="0">
              <a:cs typeface="B Nazanin" panose="00000400000000000000" pitchFamily="2" charset="-78"/>
            </a:endParaRPr>
          </a:p>
        </p:txBody>
      </p:sp>
      <p:sp>
        <p:nvSpPr>
          <p:cNvPr id="4" name="Slide Number Placeholder 3"/>
          <p:cNvSpPr>
            <a:spLocks noGrp="1"/>
          </p:cNvSpPr>
          <p:nvPr>
            <p:ph type="sldNum" sz="quarter" idx="12"/>
          </p:nvPr>
        </p:nvSpPr>
        <p:spPr/>
        <p:txBody>
          <a:bodyPr/>
          <a:lstStyle/>
          <a:p>
            <a:fld id="{4B24C8FE-81C8-45AA-9600-4CE54DA52BF8}" type="slidenum">
              <a:rPr lang="fa-IR" sz="2400" smtClean="0">
                <a:cs typeface="B Nazanin" panose="00000400000000000000" pitchFamily="2" charset="-78"/>
              </a:rPr>
              <a:t>28</a:t>
            </a:fld>
            <a:endParaRPr lang="fa-IR" sz="2400">
              <a:cs typeface="B Nazanin" panose="00000400000000000000" pitchFamily="2" charset="-78"/>
            </a:endParaRPr>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4406"/>
          <a:stretch/>
        </p:blipFill>
        <p:spPr>
          <a:xfrm>
            <a:off x="1740355" y="2781845"/>
            <a:ext cx="4991885" cy="3815507"/>
          </a:xfrm>
          <a:prstGeom prst="rect">
            <a:avLst/>
          </a:prstGeom>
        </p:spPr>
      </p:pic>
    </p:spTree>
    <p:extLst>
      <p:ext uri="{BB962C8B-B14F-4D97-AF65-F5344CB8AC3E}">
        <p14:creationId xmlns:p14="http://schemas.microsoft.com/office/powerpoint/2010/main" val="401520244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88640"/>
            <a:ext cx="9142302" cy="6408712"/>
          </a:xfrm>
        </p:spPr>
        <p:txBody>
          <a:bodyPr>
            <a:noAutofit/>
          </a:bodyPr>
          <a:lstStyle/>
          <a:p>
            <a:pPr marL="109728" indent="0" algn="justLow" rtl="1">
              <a:buNone/>
            </a:pPr>
            <a:r>
              <a:rPr lang="fa-IR" sz="2800" b="1" dirty="0">
                <a:cs typeface="B Nazanin" pitchFamily="2" charset="-78"/>
              </a:rPr>
              <a:t>تصویر در چاپ سنگی </a:t>
            </a:r>
            <a:endParaRPr lang="en-US" sz="2800" b="1" i="1" dirty="0">
              <a:cs typeface="B Nazanin" pitchFamily="2" charset="-78"/>
            </a:endParaRPr>
          </a:p>
          <a:p>
            <a:pPr marL="109728" indent="0" algn="justLow" rtl="1">
              <a:buNone/>
            </a:pPr>
            <a:r>
              <a:rPr lang="fa-IR" sz="2800" dirty="0">
                <a:cs typeface="B Nazanin" pitchFamily="2" charset="-78"/>
              </a:rPr>
              <a:t>تصاویر در چاپ سنگی به صورت گراور است و واژة «رقم» و «راقم» در زیر این تصاویر به مفهوم «نقاشی» و «نقاش» است</a:t>
            </a:r>
            <a:r>
              <a:rPr lang="en-US" sz="2800" dirty="0">
                <a:cs typeface="B Nazanin" pitchFamily="2" charset="-78"/>
              </a:rPr>
              <a:t>. </a:t>
            </a:r>
            <a:r>
              <a:rPr lang="fa-IR" sz="2800" dirty="0">
                <a:cs typeface="B Nazanin" pitchFamily="2" charset="-78"/>
              </a:rPr>
              <a:t>نقاشان و مُذهّبان به تناسب موضوع به تذهیب و نقاشی در کتب چاپ سنگی می پرداختند و با الهام از محیط خود و جامعه، صحنه ها و رویدادها را به تصویر می کشیدند و عادات و رسوم مردم زمان خود را معرفی می نمودند، مانند شکل و نحوة پوشاک مردان و زنان، مجالس مهمانی و وعظ، آیین خاکسپاری، و</a:t>
            </a:r>
            <a:r>
              <a:rPr lang="en-US" sz="2800" dirty="0">
                <a:cs typeface="B Nazanin" pitchFamily="2" charset="-78"/>
              </a:rPr>
              <a:t> ... </a:t>
            </a:r>
            <a:r>
              <a:rPr lang="fa-IR" sz="2800" dirty="0">
                <a:cs typeface="B Nazanin" pitchFamily="2" charset="-78"/>
              </a:rPr>
              <a:t>به طور کلی نقاشی های کتاب های چاپ سنگی را به سه دسته می</a:t>
            </a:r>
            <a:r>
              <a:rPr lang="en-US" sz="2800" dirty="0">
                <a:cs typeface="B Nazanin" pitchFamily="2" charset="-78"/>
              </a:rPr>
              <a:t>‌</a:t>
            </a:r>
            <a:r>
              <a:rPr lang="fa-IR" sz="2800" dirty="0">
                <a:cs typeface="B Nazanin" pitchFamily="2" charset="-78"/>
              </a:rPr>
              <a:t>توان تقسیم بندی کرد</a:t>
            </a:r>
            <a:r>
              <a:rPr lang="en-US" sz="2800" dirty="0">
                <a:cs typeface="B Nazanin" pitchFamily="2" charset="-78"/>
              </a:rPr>
              <a:t>: </a:t>
            </a:r>
          </a:p>
          <a:p>
            <a:pPr marL="109728" indent="0" algn="justLow" rtl="1">
              <a:buNone/>
            </a:pPr>
            <a:r>
              <a:rPr lang="fa-IR" sz="2800" dirty="0">
                <a:cs typeface="B Nazanin" pitchFamily="2" charset="-78"/>
              </a:rPr>
              <a:t> </a:t>
            </a:r>
            <a:r>
              <a:rPr lang="fa-IR" sz="2800" dirty="0" smtClean="0">
                <a:cs typeface="B Nazanin" pitchFamily="2" charset="-78"/>
              </a:rPr>
              <a:t>۱</a:t>
            </a:r>
            <a:r>
              <a:rPr lang="fa-IR" sz="2800" dirty="0">
                <a:cs typeface="B Nazanin" pitchFamily="2" charset="-78"/>
              </a:rPr>
              <a:t>) نقاشی های عامیانه و واقع گرا (زندگی روزمرة مردم و درباریان</a:t>
            </a:r>
            <a:r>
              <a:rPr lang="fa-IR" sz="2800" dirty="0" smtClean="0">
                <a:cs typeface="B Nazanin" pitchFamily="2" charset="-78"/>
              </a:rPr>
              <a:t>)</a:t>
            </a:r>
            <a:endParaRPr lang="en-US" sz="2800" dirty="0">
              <a:cs typeface="B Nazanin" pitchFamily="2" charset="-78"/>
            </a:endParaRPr>
          </a:p>
          <a:p>
            <a:pPr marL="109728" indent="0" algn="justLow" rtl="1">
              <a:buNone/>
            </a:pPr>
            <a:r>
              <a:rPr lang="fa-IR" sz="2800" dirty="0">
                <a:cs typeface="B Nazanin" pitchFamily="2" charset="-78"/>
              </a:rPr>
              <a:t>۲) نقاشی های اسطوره های افسانه ای </a:t>
            </a:r>
            <a:endParaRPr lang="en-US" sz="2800" dirty="0" smtClean="0">
              <a:cs typeface="B Nazanin" pitchFamily="2" charset="-78"/>
            </a:endParaRPr>
          </a:p>
          <a:p>
            <a:pPr marL="109728" indent="0" algn="justLow" rtl="1">
              <a:buNone/>
            </a:pPr>
            <a:r>
              <a:rPr lang="fa-IR" sz="2800" dirty="0" smtClean="0">
                <a:cs typeface="B Nazanin" pitchFamily="2" charset="-78"/>
              </a:rPr>
              <a:t>(</a:t>
            </a:r>
            <a:r>
              <a:rPr lang="fa-IR" sz="2800" dirty="0">
                <a:cs typeface="B Nazanin" pitchFamily="2" charset="-78"/>
              </a:rPr>
              <a:t>وقوع جنگ ها و پیروزی و شکست، جوانمردی</a:t>
            </a:r>
            <a:r>
              <a:rPr lang="fa-IR" sz="2800" dirty="0" smtClean="0">
                <a:cs typeface="B Nazanin" pitchFamily="2" charset="-78"/>
              </a:rPr>
              <a:t>)</a:t>
            </a:r>
            <a:endParaRPr lang="en-US" sz="2800" dirty="0">
              <a:cs typeface="B Nazanin" pitchFamily="2" charset="-78"/>
            </a:endParaRPr>
          </a:p>
          <a:p>
            <a:pPr marL="109728" indent="0" algn="justLow" rtl="1">
              <a:buNone/>
            </a:pPr>
            <a:r>
              <a:rPr lang="fa-IR" sz="2800" dirty="0">
                <a:cs typeface="B Nazanin" pitchFamily="2" charset="-78"/>
              </a:rPr>
              <a:t>۳) نقاشی های مذهبی </a:t>
            </a:r>
            <a:endParaRPr lang="en-US" sz="2800" dirty="0" smtClean="0">
              <a:cs typeface="B Nazanin" pitchFamily="2" charset="-78"/>
            </a:endParaRPr>
          </a:p>
          <a:p>
            <a:pPr marL="109728" indent="0" algn="justLow" rtl="1">
              <a:buNone/>
            </a:pPr>
            <a:r>
              <a:rPr lang="fa-IR" sz="2800" dirty="0" smtClean="0">
                <a:cs typeface="B Nazanin" pitchFamily="2" charset="-78"/>
              </a:rPr>
              <a:t>(</a:t>
            </a:r>
            <a:r>
              <a:rPr lang="fa-IR" sz="2800" dirty="0">
                <a:cs typeface="B Nazanin" pitchFamily="2" charset="-78"/>
              </a:rPr>
              <a:t>مانند زندگانی امامان و مصایبی که بر آن</a:t>
            </a:r>
            <a:r>
              <a:rPr lang="en-US" sz="2800" dirty="0">
                <a:cs typeface="B Nazanin" pitchFamily="2" charset="-78"/>
              </a:rPr>
              <a:t>‌</a:t>
            </a:r>
            <a:r>
              <a:rPr lang="fa-IR" sz="2800" dirty="0">
                <a:cs typeface="B Nazanin" pitchFamily="2" charset="-78"/>
              </a:rPr>
              <a:t>ها وارد شده </a:t>
            </a:r>
            <a:r>
              <a:rPr lang="fa-IR" sz="2800" dirty="0" smtClean="0">
                <a:cs typeface="B Nazanin" pitchFamily="2" charset="-78"/>
              </a:rPr>
              <a:t>است</a:t>
            </a:r>
            <a:r>
              <a:rPr lang="en-US" sz="2800" smtClean="0">
                <a:cs typeface="B Nazanin" pitchFamily="2" charset="-78"/>
              </a:rPr>
              <a:t>(.</a:t>
            </a:r>
            <a:endParaRPr lang="en-US" sz="2800" dirty="0">
              <a:cs typeface="B Nazanin" pitchFamily="2" charset="-78"/>
            </a:endParaRPr>
          </a:p>
        </p:txBody>
      </p:sp>
      <p:sp>
        <p:nvSpPr>
          <p:cNvPr id="6" name="Slide Number Placeholder 5"/>
          <p:cNvSpPr>
            <a:spLocks noGrp="1"/>
          </p:cNvSpPr>
          <p:nvPr>
            <p:ph type="sldNum" sz="quarter" idx="12"/>
          </p:nvPr>
        </p:nvSpPr>
        <p:spPr/>
        <p:txBody>
          <a:bodyPr/>
          <a:lstStyle/>
          <a:p>
            <a:fld id="{4B24C8FE-81C8-45AA-9600-4CE54DA52BF8}" type="slidenum">
              <a:rPr lang="fa-IR" sz="2400" smtClean="0">
                <a:cs typeface="B Nazanin" panose="00000400000000000000" pitchFamily="2" charset="-78"/>
              </a:rPr>
              <a:t>29</a:t>
            </a:fld>
            <a:endParaRPr lang="fa-IR" sz="2400" dirty="0">
              <a:cs typeface="B Nazanin" panose="00000400000000000000" pitchFamily="2" charset="-78"/>
            </a:endParaRPr>
          </a:p>
        </p:txBody>
      </p:sp>
    </p:spTree>
    <p:extLst>
      <p:ext uri="{BB962C8B-B14F-4D97-AF65-F5344CB8AC3E}">
        <p14:creationId xmlns:p14="http://schemas.microsoft.com/office/powerpoint/2010/main" val="8917595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1000"/>
                                        <p:tgtEl>
                                          <p:spTgt spid="2">
                                            <p:txEl>
                                              <p:pRg st="2" end="2"/>
                                            </p:txEl>
                                          </p:spTgt>
                                        </p:tgtEl>
                                      </p:cBhvr>
                                    </p:animEffect>
                                    <p:anim calcmode="lin" valueType="num">
                                      <p:cBhvr>
                                        <p:cTn id="8"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3" end="3"/>
                                            </p:txEl>
                                          </p:spTgt>
                                        </p:tgtEl>
                                        <p:attrNameLst>
                                          <p:attrName>style.visibility</p:attrName>
                                        </p:attrNameLst>
                                      </p:cBhvr>
                                      <p:to>
                                        <p:strVal val="visible"/>
                                      </p:to>
                                    </p:set>
                                    <p:animEffect transition="in" filter="fade">
                                      <p:cBhvr>
                                        <p:cTn id="14" dur="1000"/>
                                        <p:tgtEl>
                                          <p:spTgt spid="2">
                                            <p:txEl>
                                              <p:pRg st="3" end="3"/>
                                            </p:txEl>
                                          </p:spTgt>
                                        </p:tgtEl>
                                      </p:cBhvr>
                                    </p:animEffect>
                                    <p:anim calcmode="lin" valueType="num">
                                      <p:cBhvr>
                                        <p:cTn id="15"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animEffect transition="in" filter="fade">
                                      <p:cBhvr>
                                        <p:cTn id="21" dur="1000"/>
                                        <p:tgtEl>
                                          <p:spTgt spid="2">
                                            <p:txEl>
                                              <p:pRg st="4" end="4"/>
                                            </p:txEl>
                                          </p:spTgt>
                                        </p:tgtEl>
                                      </p:cBhvr>
                                    </p:animEffect>
                                    <p:anim calcmode="lin" valueType="num">
                                      <p:cBhvr>
                                        <p:cTn id="22"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5" end="5"/>
                                            </p:txEl>
                                          </p:spTgt>
                                        </p:tgtEl>
                                        <p:attrNameLst>
                                          <p:attrName>style.visibility</p:attrName>
                                        </p:attrNameLst>
                                      </p:cBhvr>
                                      <p:to>
                                        <p:strVal val="visible"/>
                                      </p:to>
                                    </p:set>
                                    <p:animEffect transition="in" filter="fade">
                                      <p:cBhvr>
                                        <p:cTn id="28" dur="1000"/>
                                        <p:tgtEl>
                                          <p:spTgt spid="2">
                                            <p:txEl>
                                              <p:pRg st="5" end="5"/>
                                            </p:txEl>
                                          </p:spTgt>
                                        </p:tgtEl>
                                      </p:cBhvr>
                                    </p:animEffect>
                                    <p:anim calcmode="lin" valueType="num">
                                      <p:cBhvr>
                                        <p:cTn id="29"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
                                            <p:txEl>
                                              <p:pRg st="6" end="6"/>
                                            </p:txEl>
                                          </p:spTgt>
                                        </p:tgtEl>
                                        <p:attrNameLst>
                                          <p:attrName>style.visibility</p:attrName>
                                        </p:attrNameLst>
                                      </p:cBhvr>
                                      <p:to>
                                        <p:strVal val="visible"/>
                                      </p:to>
                                    </p:set>
                                    <p:animEffect transition="in" filter="fade">
                                      <p:cBhvr>
                                        <p:cTn id="35" dur="1000"/>
                                        <p:tgtEl>
                                          <p:spTgt spid="2">
                                            <p:txEl>
                                              <p:pRg st="6" end="6"/>
                                            </p:txEl>
                                          </p:spTgt>
                                        </p:tgtEl>
                                      </p:cBhvr>
                                    </p:animEffect>
                                    <p:anim calcmode="lin" valueType="num">
                                      <p:cBhvr>
                                        <p:cTn id="36"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35459"/>
            <a:ext cx="8229600" cy="1521333"/>
          </a:xfrm>
        </p:spPr>
        <p:txBody>
          <a:bodyPr/>
          <a:lstStyle/>
          <a:p>
            <a:r>
              <a:rPr lang="fa-IR" dirty="0" smtClean="0">
                <a:cs typeface="B Nazanin" panose="00000400000000000000" pitchFamily="2" charset="-78"/>
              </a:rPr>
              <a:t>فهرست</a:t>
            </a:r>
            <a:endParaRPr lang="en-US" dirty="0">
              <a:cs typeface="B Nazanin" panose="00000400000000000000" pitchFamily="2" charset="-78"/>
            </a:endParaRPr>
          </a:p>
        </p:txBody>
      </p:sp>
      <p:sp>
        <p:nvSpPr>
          <p:cNvPr id="3" name="Content Placeholder 2"/>
          <p:cNvSpPr>
            <a:spLocks noGrp="1"/>
          </p:cNvSpPr>
          <p:nvPr>
            <p:ph idx="1"/>
          </p:nvPr>
        </p:nvSpPr>
        <p:spPr>
          <a:xfrm>
            <a:off x="0" y="1224417"/>
            <a:ext cx="8964488" cy="5476415"/>
          </a:xfrm>
        </p:spPr>
        <p:txBody>
          <a:bodyPr>
            <a:normAutofit fontScale="85000" lnSpcReduction="20000"/>
          </a:bodyPr>
          <a:lstStyle/>
          <a:p>
            <a:pPr algn="r" rtl="1">
              <a:buFont typeface="Wingdings" panose="05000000000000000000" pitchFamily="2" charset="2"/>
              <a:buChar char="v"/>
            </a:pPr>
            <a:r>
              <a:rPr lang="fa-IR" dirty="0" smtClean="0">
                <a:cs typeface="B Nazanin" panose="00000400000000000000" pitchFamily="2" charset="-78"/>
              </a:rPr>
              <a:t>چکیده     4 و 5  </a:t>
            </a:r>
          </a:p>
          <a:p>
            <a:pPr algn="r" rtl="1">
              <a:buFont typeface="Wingdings" panose="05000000000000000000" pitchFamily="2" charset="2"/>
              <a:buChar char="v"/>
            </a:pPr>
            <a:r>
              <a:rPr lang="fa-IR" dirty="0" smtClean="0">
                <a:cs typeface="B Nazanin" panose="00000400000000000000" pitchFamily="2" charset="-78"/>
              </a:rPr>
              <a:t>مقدمه     6 تا 9</a:t>
            </a:r>
          </a:p>
          <a:p>
            <a:pPr algn="r" rtl="1">
              <a:buFont typeface="Wingdings" panose="05000000000000000000" pitchFamily="2" charset="2"/>
              <a:buChar char="v"/>
            </a:pPr>
            <a:r>
              <a:rPr lang="fa-IR" dirty="0">
                <a:cs typeface="B Nazanin" panose="00000400000000000000" pitchFamily="2" charset="-78"/>
              </a:rPr>
              <a:t>تاریخچه  </a:t>
            </a:r>
            <a:r>
              <a:rPr lang="en-US" dirty="0" smtClean="0">
                <a:cs typeface="B Nazanin" panose="00000400000000000000" pitchFamily="2" charset="-78"/>
              </a:rPr>
              <a:t> </a:t>
            </a:r>
            <a:r>
              <a:rPr lang="fa-IR" dirty="0" smtClean="0">
                <a:cs typeface="B Nazanin" panose="00000400000000000000" pitchFamily="2" charset="-78"/>
              </a:rPr>
              <a:t> 10 و 11</a:t>
            </a:r>
          </a:p>
          <a:p>
            <a:pPr algn="r" rtl="1">
              <a:buFont typeface="Wingdings" panose="05000000000000000000" pitchFamily="2" charset="2"/>
              <a:buChar char="v"/>
            </a:pPr>
            <a:r>
              <a:rPr lang="fa-IR" dirty="0">
                <a:cs typeface="B Nazanin" pitchFamily="2" charset="-78"/>
              </a:rPr>
              <a:t>چاپ سنگی در ایران </a:t>
            </a:r>
            <a:r>
              <a:rPr lang="fa-IR" dirty="0" smtClean="0">
                <a:cs typeface="B Nazanin" pitchFamily="2" charset="-78"/>
              </a:rPr>
              <a:t>       12 تا 15</a:t>
            </a:r>
            <a:endParaRPr lang="en-US" i="1" dirty="0">
              <a:cs typeface="B Nazanin" pitchFamily="2" charset="-78"/>
            </a:endParaRPr>
          </a:p>
          <a:p>
            <a:pPr algn="r" rtl="1">
              <a:buFont typeface="Wingdings" panose="05000000000000000000" pitchFamily="2" charset="2"/>
              <a:buChar char="v"/>
            </a:pPr>
            <a:r>
              <a:rPr lang="fa-IR" dirty="0">
                <a:cs typeface="B Nazanin" pitchFamily="2" charset="-78"/>
              </a:rPr>
              <a:t>روش کار در چاپ سنگی </a:t>
            </a:r>
            <a:r>
              <a:rPr lang="fa-IR" dirty="0" smtClean="0">
                <a:cs typeface="B Nazanin" pitchFamily="2" charset="-78"/>
              </a:rPr>
              <a:t>     15 تا 19</a:t>
            </a:r>
            <a:endParaRPr lang="en-US" i="1" dirty="0">
              <a:cs typeface="B Nazanin" pitchFamily="2" charset="-78"/>
            </a:endParaRPr>
          </a:p>
          <a:p>
            <a:pPr algn="r" rtl="1">
              <a:buFont typeface="Wingdings" panose="05000000000000000000" pitchFamily="2" charset="2"/>
              <a:buChar char="v"/>
            </a:pPr>
            <a:r>
              <a:rPr lang="fa-IR" dirty="0">
                <a:cs typeface="B Nazanin" pitchFamily="2" charset="-78"/>
              </a:rPr>
              <a:t>دست</a:t>
            </a:r>
            <a:r>
              <a:rPr lang="en-US" dirty="0">
                <a:cs typeface="B Nazanin" pitchFamily="2" charset="-78"/>
              </a:rPr>
              <a:t>‌</a:t>
            </a:r>
            <a:r>
              <a:rPr lang="fa-IR" dirty="0">
                <a:cs typeface="B Nazanin" pitchFamily="2" charset="-78"/>
              </a:rPr>
              <a:t>اندر کاران چاپ سنگی </a:t>
            </a:r>
            <a:r>
              <a:rPr lang="fa-IR" dirty="0" smtClean="0">
                <a:cs typeface="B Nazanin" pitchFamily="2" charset="-78"/>
              </a:rPr>
              <a:t>  20 و 21</a:t>
            </a:r>
            <a:endParaRPr lang="en-US" i="1" dirty="0">
              <a:cs typeface="B Nazanin" pitchFamily="2" charset="-78"/>
            </a:endParaRPr>
          </a:p>
          <a:p>
            <a:pPr algn="r" rtl="1">
              <a:buFont typeface="Wingdings" panose="05000000000000000000" pitchFamily="2" charset="2"/>
              <a:buChar char="v"/>
            </a:pPr>
            <a:r>
              <a:rPr lang="fa-IR" dirty="0">
                <a:cs typeface="B Nazanin" pitchFamily="2" charset="-78"/>
              </a:rPr>
              <a:t>دلایل برتری چاپ سنگی بر چاپ </a:t>
            </a:r>
            <a:r>
              <a:rPr lang="fa-IR" dirty="0" smtClean="0">
                <a:cs typeface="B Nazanin" pitchFamily="2" charset="-78"/>
              </a:rPr>
              <a:t>سربی</a:t>
            </a:r>
            <a:r>
              <a:rPr lang="en-US" dirty="0" smtClean="0">
                <a:cs typeface="B Nazanin" pitchFamily="2" charset="-78"/>
              </a:rPr>
              <a:t>   </a:t>
            </a:r>
            <a:r>
              <a:rPr lang="fa-IR" dirty="0" smtClean="0">
                <a:cs typeface="B Nazanin" pitchFamily="2" charset="-78"/>
              </a:rPr>
              <a:t>22</a:t>
            </a:r>
            <a:endParaRPr lang="fa-IR" dirty="0">
              <a:cs typeface="B Nazanin" pitchFamily="2" charset="-78"/>
            </a:endParaRPr>
          </a:p>
          <a:p>
            <a:pPr algn="r" rtl="1">
              <a:buFont typeface="Wingdings" panose="05000000000000000000" pitchFamily="2" charset="2"/>
              <a:buChar char="v"/>
            </a:pPr>
            <a:r>
              <a:rPr lang="fa-IR" dirty="0">
                <a:cs typeface="B Nazanin" pitchFamily="2" charset="-78"/>
              </a:rPr>
              <a:t>چاپ سنگی و دارالفنون </a:t>
            </a:r>
            <a:r>
              <a:rPr lang="fa-IR" dirty="0" smtClean="0">
                <a:cs typeface="B Nazanin" pitchFamily="2" charset="-78"/>
              </a:rPr>
              <a:t>    23 و 24</a:t>
            </a:r>
          </a:p>
          <a:p>
            <a:pPr algn="r" rtl="1">
              <a:buFont typeface="Wingdings" panose="05000000000000000000" pitchFamily="2" charset="2"/>
              <a:buChar char="v"/>
            </a:pPr>
            <a:r>
              <a:rPr lang="fa-IR" dirty="0">
                <a:cs typeface="B Nazanin" pitchFamily="2" charset="-78"/>
              </a:rPr>
              <a:t>چاپ سنگی و روزنامه </a:t>
            </a:r>
            <a:r>
              <a:rPr lang="fa-IR" dirty="0" smtClean="0">
                <a:cs typeface="B Nazanin" pitchFamily="2" charset="-78"/>
              </a:rPr>
              <a:t>      25 تا 28</a:t>
            </a:r>
            <a:endParaRPr lang="en-US" i="1" dirty="0">
              <a:cs typeface="B Nazanin" pitchFamily="2" charset="-78"/>
            </a:endParaRPr>
          </a:p>
          <a:p>
            <a:pPr algn="r" rtl="1">
              <a:buFont typeface="Wingdings" panose="05000000000000000000" pitchFamily="2" charset="2"/>
              <a:buChar char="v"/>
            </a:pPr>
            <a:r>
              <a:rPr lang="fa-IR" dirty="0">
                <a:cs typeface="B Nazanin" pitchFamily="2" charset="-78"/>
              </a:rPr>
              <a:t>تصویر در چاپ سنگی </a:t>
            </a:r>
            <a:r>
              <a:rPr lang="fa-IR" dirty="0" smtClean="0">
                <a:cs typeface="B Nazanin" pitchFamily="2" charset="-78"/>
              </a:rPr>
              <a:t>     29 تا 33 </a:t>
            </a:r>
          </a:p>
          <a:p>
            <a:pPr algn="r" rtl="1">
              <a:buFont typeface="Wingdings" panose="05000000000000000000" pitchFamily="2" charset="2"/>
              <a:buChar char="v"/>
            </a:pPr>
            <a:r>
              <a:rPr lang="fa-IR" dirty="0">
                <a:cs typeface="B Nazanin" pitchFamily="2" charset="-78"/>
              </a:rPr>
              <a:t>موضوع بندی کتاب</a:t>
            </a:r>
            <a:r>
              <a:rPr lang="en-US" dirty="0">
                <a:cs typeface="B Nazanin" pitchFamily="2" charset="-78"/>
              </a:rPr>
              <a:t>‌</a:t>
            </a:r>
            <a:r>
              <a:rPr lang="fa-IR" dirty="0">
                <a:cs typeface="B Nazanin" pitchFamily="2" charset="-78"/>
              </a:rPr>
              <a:t>های چاپ </a:t>
            </a:r>
            <a:r>
              <a:rPr lang="fa-IR" dirty="0" smtClean="0">
                <a:cs typeface="B Nazanin" pitchFamily="2" charset="-78"/>
              </a:rPr>
              <a:t>سنگی</a:t>
            </a:r>
            <a:r>
              <a:rPr lang="en-US" dirty="0" smtClean="0">
                <a:cs typeface="B Nazanin" pitchFamily="2" charset="-78"/>
              </a:rPr>
              <a:t>   </a:t>
            </a:r>
            <a:r>
              <a:rPr lang="fa-IR" dirty="0" smtClean="0">
                <a:cs typeface="B Nazanin" pitchFamily="2" charset="-78"/>
              </a:rPr>
              <a:t> 34</a:t>
            </a:r>
          </a:p>
          <a:p>
            <a:pPr algn="r" rtl="1">
              <a:buFont typeface="Wingdings" panose="05000000000000000000" pitchFamily="2" charset="2"/>
              <a:buChar char="v"/>
            </a:pPr>
            <a:r>
              <a:rPr lang="fa-IR" dirty="0" smtClean="0">
                <a:cs typeface="B Nazanin" pitchFamily="2" charset="-78"/>
              </a:rPr>
              <a:t>قطع </a:t>
            </a:r>
            <a:r>
              <a:rPr lang="fa-IR" dirty="0">
                <a:cs typeface="B Nazanin" pitchFamily="2" charset="-78"/>
              </a:rPr>
              <a:t>کتاب</a:t>
            </a:r>
            <a:r>
              <a:rPr lang="en-US" dirty="0">
                <a:cs typeface="B Nazanin" pitchFamily="2" charset="-78"/>
              </a:rPr>
              <a:t>‌</a:t>
            </a:r>
            <a:r>
              <a:rPr lang="fa-IR" dirty="0">
                <a:cs typeface="B Nazanin" pitchFamily="2" charset="-78"/>
              </a:rPr>
              <a:t>های چاپ </a:t>
            </a:r>
            <a:r>
              <a:rPr lang="fa-IR" dirty="0" smtClean="0">
                <a:cs typeface="B Nazanin" pitchFamily="2" charset="-78"/>
              </a:rPr>
              <a:t>سنگی     35 و 36 </a:t>
            </a:r>
          </a:p>
          <a:p>
            <a:pPr algn="r" rtl="1">
              <a:buFont typeface="Wingdings" panose="05000000000000000000" pitchFamily="2" charset="2"/>
              <a:buChar char="v"/>
            </a:pPr>
            <a:r>
              <a:rPr lang="fa-IR" dirty="0" smtClean="0">
                <a:cs typeface="B Nazanin" pitchFamily="2" charset="-78"/>
              </a:rPr>
              <a:t>چاپ </a:t>
            </a:r>
            <a:r>
              <a:rPr lang="fa-IR" dirty="0">
                <a:cs typeface="B Nazanin" pitchFamily="2" charset="-78"/>
              </a:rPr>
              <a:t>سنگی و کتابخانة مرکزی آستان قدس </a:t>
            </a:r>
            <a:r>
              <a:rPr lang="fa-IR" dirty="0" smtClean="0">
                <a:cs typeface="B Nazanin" pitchFamily="2" charset="-78"/>
              </a:rPr>
              <a:t>رضوی  </a:t>
            </a:r>
            <a:r>
              <a:rPr lang="en-US" dirty="0" smtClean="0">
                <a:cs typeface="B Nazanin" pitchFamily="2" charset="-78"/>
              </a:rPr>
              <a:t>  </a:t>
            </a:r>
            <a:r>
              <a:rPr lang="fa-IR" dirty="0" smtClean="0">
                <a:cs typeface="B Nazanin" pitchFamily="2" charset="-78"/>
              </a:rPr>
              <a:t>37 تا 42</a:t>
            </a:r>
            <a:endParaRPr lang="en-US" i="1" dirty="0">
              <a:cs typeface="B Nazanin" pitchFamily="2" charset="-78"/>
            </a:endParaRPr>
          </a:p>
          <a:p>
            <a:pPr algn="r" rtl="1">
              <a:buFont typeface="Wingdings" panose="05000000000000000000" pitchFamily="2" charset="2"/>
              <a:buChar char="v"/>
            </a:pPr>
            <a:r>
              <a:rPr lang="fa-IR" dirty="0" smtClean="0">
                <a:cs typeface="B Nazanin" panose="00000400000000000000" pitchFamily="2" charset="-78"/>
              </a:rPr>
              <a:t>فهرست منابع </a:t>
            </a:r>
            <a:r>
              <a:rPr lang="en-US" dirty="0" smtClean="0">
                <a:cs typeface="B Nazanin" panose="00000400000000000000" pitchFamily="2" charset="-78"/>
              </a:rPr>
              <a:t>  </a:t>
            </a:r>
            <a:r>
              <a:rPr lang="fa-IR" dirty="0" smtClean="0">
                <a:cs typeface="B Nazanin" panose="00000400000000000000" pitchFamily="2" charset="-78"/>
              </a:rPr>
              <a:t> 43</a:t>
            </a:r>
          </a:p>
        </p:txBody>
      </p:sp>
      <p:sp>
        <p:nvSpPr>
          <p:cNvPr id="4" name="Slide Number Placeholder 3"/>
          <p:cNvSpPr>
            <a:spLocks noGrp="1"/>
          </p:cNvSpPr>
          <p:nvPr>
            <p:ph type="sldNum" sz="quarter" idx="12"/>
          </p:nvPr>
        </p:nvSpPr>
        <p:spPr/>
        <p:txBody>
          <a:bodyPr/>
          <a:lstStyle/>
          <a:p>
            <a:fld id="{5F365B0F-D3E7-459A-A685-1070CEB4D504}" type="slidenum">
              <a:rPr lang="en-US" sz="1800" smtClean="0">
                <a:cs typeface="B Nazanin" panose="00000400000000000000" pitchFamily="2" charset="-78"/>
              </a:rPr>
              <a:t>3</a:t>
            </a:fld>
            <a:endParaRPr lang="en-US" sz="1800" dirty="0">
              <a:cs typeface="B Nazanin" panose="00000400000000000000" pitchFamily="2" charset="-78"/>
            </a:endParaRPr>
          </a:p>
        </p:txBody>
      </p:sp>
    </p:spTree>
    <p:extLst>
      <p:ext uri="{BB962C8B-B14F-4D97-AF65-F5344CB8AC3E}">
        <p14:creationId xmlns:p14="http://schemas.microsoft.com/office/powerpoint/2010/main" val="12218768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499992" y="9593"/>
            <a:ext cx="4536504" cy="6244959"/>
          </a:xfrm>
        </p:spPr>
        <p:txBody>
          <a:bodyPr>
            <a:normAutofit/>
          </a:bodyPr>
          <a:lstStyle/>
          <a:p>
            <a:pPr marL="109728" indent="0" algn="justLow" rtl="1">
              <a:lnSpc>
                <a:spcPct val="170000"/>
              </a:lnSpc>
              <a:buNone/>
            </a:pPr>
            <a:r>
              <a:rPr lang="fa-IR" sz="2800" dirty="0">
                <a:cs typeface="B Nazanin" pitchFamily="2" charset="-78"/>
              </a:rPr>
              <a:t> </a:t>
            </a:r>
            <a:r>
              <a:rPr lang="fa-IR" sz="2800" dirty="0" smtClean="0">
                <a:cs typeface="B Nazanin" pitchFamily="2" charset="-78"/>
              </a:rPr>
              <a:t>نمونه ای از نقاشی </a:t>
            </a:r>
            <a:r>
              <a:rPr lang="fa-IR" sz="2800" dirty="0">
                <a:cs typeface="B Nazanin" pitchFamily="2" charset="-78"/>
              </a:rPr>
              <a:t>های عامیانه </a:t>
            </a:r>
            <a:endParaRPr lang="fa-IR" sz="2800" dirty="0" smtClean="0">
              <a:cs typeface="B Nazanin" pitchFamily="2" charset="-78"/>
            </a:endParaRPr>
          </a:p>
          <a:p>
            <a:pPr marL="109728" indent="0" algn="justLow" rtl="1">
              <a:lnSpc>
                <a:spcPct val="170000"/>
              </a:lnSpc>
              <a:buNone/>
            </a:pPr>
            <a:r>
              <a:rPr lang="fa-IR" sz="2800" dirty="0" smtClean="0">
                <a:cs typeface="B Nazanin" pitchFamily="2" charset="-78"/>
              </a:rPr>
              <a:t>و </a:t>
            </a:r>
            <a:r>
              <a:rPr lang="fa-IR" sz="2800" dirty="0">
                <a:cs typeface="B Nazanin" pitchFamily="2" charset="-78"/>
              </a:rPr>
              <a:t>واقع </a:t>
            </a:r>
            <a:r>
              <a:rPr lang="fa-IR" sz="2800" dirty="0" smtClean="0">
                <a:cs typeface="B Nazanin" pitchFamily="2" charset="-78"/>
              </a:rPr>
              <a:t>گرایانه</a:t>
            </a:r>
          </a:p>
          <a:p>
            <a:pPr marL="109728" indent="0" algn="justLow" rtl="1">
              <a:lnSpc>
                <a:spcPct val="170000"/>
              </a:lnSpc>
              <a:buNone/>
            </a:pPr>
            <a:r>
              <a:rPr lang="fa-IR" sz="2800" dirty="0" smtClean="0">
                <a:cs typeface="B Nazanin" pitchFamily="2" charset="-78"/>
              </a:rPr>
              <a:t> </a:t>
            </a:r>
            <a:r>
              <a:rPr lang="fa-IR" sz="2800" dirty="0">
                <a:cs typeface="B Nazanin" pitchFamily="2" charset="-78"/>
              </a:rPr>
              <a:t>(زندگی روزمرة مردم و درباریان</a:t>
            </a:r>
            <a:r>
              <a:rPr lang="fa-IR" sz="2800" dirty="0" smtClean="0">
                <a:cs typeface="B Nazanin" pitchFamily="2" charset="-78"/>
              </a:rPr>
              <a:t>) </a:t>
            </a:r>
            <a:endParaRPr lang="en-US" sz="2800" dirty="0">
              <a:cs typeface="B Nazanin" pitchFamily="2" charset="-78"/>
            </a:endParaRPr>
          </a:p>
          <a:p>
            <a:pPr marL="109728" indent="0" algn="justLow" rtl="1">
              <a:lnSpc>
                <a:spcPct val="170000"/>
              </a:lnSpc>
              <a:buNone/>
            </a:pPr>
            <a:endParaRPr lang="fa-IR" sz="2800" dirty="0">
              <a:cs typeface="B Nazanin" pitchFamily="2" charset="-78"/>
            </a:endParaRPr>
          </a:p>
        </p:txBody>
      </p:sp>
      <p:sp>
        <p:nvSpPr>
          <p:cNvPr id="6" name="Slide Number Placeholder 5"/>
          <p:cNvSpPr>
            <a:spLocks noGrp="1"/>
          </p:cNvSpPr>
          <p:nvPr>
            <p:ph type="sldNum" sz="quarter" idx="12"/>
          </p:nvPr>
        </p:nvSpPr>
        <p:spPr/>
        <p:txBody>
          <a:bodyPr/>
          <a:lstStyle/>
          <a:p>
            <a:fld id="{4B24C8FE-81C8-45AA-9600-4CE54DA52BF8}" type="slidenum">
              <a:rPr lang="fa-IR" sz="2400" smtClean="0">
                <a:cs typeface="B Nazanin" panose="00000400000000000000" pitchFamily="2" charset="-78"/>
              </a:rPr>
              <a:t>30</a:t>
            </a:fld>
            <a:endParaRPr lang="fa-IR" sz="2400" dirty="0">
              <a:cs typeface="B Nazanin" panose="00000400000000000000" pitchFamily="2" charset="-78"/>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136" y="-14068"/>
            <a:ext cx="4269105" cy="6858000"/>
          </a:xfrm>
          <a:prstGeom prst="rect">
            <a:avLst/>
          </a:prstGeom>
        </p:spPr>
      </p:pic>
    </p:spTree>
    <p:extLst>
      <p:ext uri="{BB962C8B-B14F-4D97-AF65-F5344CB8AC3E}">
        <p14:creationId xmlns:p14="http://schemas.microsoft.com/office/powerpoint/2010/main" val="8917595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23528" y="0"/>
            <a:ext cx="8712968" cy="6408712"/>
          </a:xfrm>
        </p:spPr>
        <p:txBody>
          <a:bodyPr>
            <a:normAutofit/>
          </a:bodyPr>
          <a:lstStyle/>
          <a:p>
            <a:pPr marL="109728" indent="0" algn="justLow" rtl="1">
              <a:buNone/>
            </a:pPr>
            <a:r>
              <a:rPr lang="fa-IR" sz="2800" dirty="0" smtClean="0">
                <a:cs typeface="B Nazanin" pitchFamily="2" charset="-78"/>
              </a:rPr>
              <a:t>نمونه ای از نقاشی </a:t>
            </a:r>
            <a:r>
              <a:rPr lang="fa-IR" sz="2800" dirty="0">
                <a:cs typeface="B Nazanin" pitchFamily="2" charset="-78"/>
              </a:rPr>
              <a:t>های اسطوره های افسانه ای </a:t>
            </a:r>
            <a:endParaRPr lang="fa-IR" sz="2800" dirty="0" smtClean="0">
              <a:cs typeface="B Nazanin" pitchFamily="2" charset="-78"/>
            </a:endParaRPr>
          </a:p>
          <a:p>
            <a:pPr marL="109728" indent="0" algn="justLow" rtl="1">
              <a:buNone/>
            </a:pPr>
            <a:r>
              <a:rPr lang="fa-IR" sz="2800" dirty="0" smtClean="0">
                <a:cs typeface="B Nazanin" pitchFamily="2" charset="-78"/>
              </a:rPr>
              <a:t>(</a:t>
            </a:r>
            <a:r>
              <a:rPr lang="fa-IR" sz="2800" dirty="0">
                <a:cs typeface="B Nazanin" pitchFamily="2" charset="-78"/>
              </a:rPr>
              <a:t>وقوع جنگ ها و پیروزی و شکست، جوانمردی</a:t>
            </a:r>
            <a:r>
              <a:rPr lang="fa-IR" sz="2800" dirty="0" smtClean="0">
                <a:cs typeface="B Nazanin" pitchFamily="2" charset="-78"/>
              </a:rPr>
              <a:t>)</a:t>
            </a:r>
            <a:endParaRPr lang="en-US" sz="2800" dirty="0">
              <a:cs typeface="B Nazanin" pitchFamily="2" charset="-78"/>
            </a:endParaRPr>
          </a:p>
          <a:p>
            <a:pPr marL="109728" indent="0" algn="justLow" rtl="1">
              <a:buNone/>
            </a:pPr>
            <a:endParaRPr lang="fa-IR" sz="2800" dirty="0">
              <a:cs typeface="B Nazanin" pitchFamily="2" charset="-78"/>
            </a:endParaRPr>
          </a:p>
        </p:txBody>
      </p:sp>
      <p:sp>
        <p:nvSpPr>
          <p:cNvPr id="7" name="Slide Number Placeholder 6"/>
          <p:cNvSpPr>
            <a:spLocks noGrp="1"/>
          </p:cNvSpPr>
          <p:nvPr>
            <p:ph type="sldNum" sz="quarter" idx="12"/>
          </p:nvPr>
        </p:nvSpPr>
        <p:spPr/>
        <p:txBody>
          <a:bodyPr/>
          <a:lstStyle/>
          <a:p>
            <a:fld id="{4B24C8FE-81C8-45AA-9600-4CE54DA52BF8}" type="slidenum">
              <a:rPr lang="fa-IR" sz="2400" smtClean="0">
                <a:cs typeface="B Nazanin" panose="00000400000000000000" pitchFamily="2" charset="-78"/>
              </a:rPr>
              <a:t>31</a:t>
            </a:fld>
            <a:endParaRPr lang="fa-IR" sz="2400">
              <a:cs typeface="B Nazanin" panose="00000400000000000000" pitchFamily="2" charset="-78"/>
            </a:endParaRPr>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b="5102"/>
          <a:stretch/>
        </p:blipFill>
        <p:spPr>
          <a:xfrm>
            <a:off x="683568" y="1139413"/>
            <a:ext cx="6408712" cy="5458335"/>
          </a:xfrm>
          <a:prstGeom prst="rect">
            <a:avLst/>
          </a:prstGeom>
        </p:spPr>
      </p:pic>
    </p:spTree>
    <p:extLst>
      <p:ext uri="{BB962C8B-B14F-4D97-AF65-F5344CB8AC3E}">
        <p14:creationId xmlns:p14="http://schemas.microsoft.com/office/powerpoint/2010/main" val="89175959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31032" y="-21417"/>
            <a:ext cx="8712968" cy="6408712"/>
          </a:xfrm>
        </p:spPr>
        <p:txBody>
          <a:bodyPr>
            <a:normAutofit/>
          </a:bodyPr>
          <a:lstStyle/>
          <a:p>
            <a:pPr marL="109728" indent="0" algn="justLow" rtl="1">
              <a:buNone/>
            </a:pPr>
            <a:r>
              <a:rPr lang="fa-IR" sz="2800" dirty="0">
                <a:cs typeface="B Nazanin" pitchFamily="2" charset="-78"/>
              </a:rPr>
              <a:t>نمونه ای از نقاشی های مذهبی </a:t>
            </a:r>
            <a:endParaRPr lang="fa-IR" sz="2800" dirty="0" smtClean="0">
              <a:cs typeface="B Nazanin" pitchFamily="2" charset="-78"/>
            </a:endParaRPr>
          </a:p>
          <a:p>
            <a:pPr marL="109728" indent="0" algn="justLow" rtl="1">
              <a:buNone/>
            </a:pPr>
            <a:r>
              <a:rPr lang="fa-IR" sz="2800" dirty="0" smtClean="0">
                <a:cs typeface="B Nazanin" pitchFamily="2" charset="-78"/>
              </a:rPr>
              <a:t>(</a:t>
            </a:r>
            <a:r>
              <a:rPr lang="fa-IR" sz="2800" dirty="0">
                <a:cs typeface="B Nazanin" pitchFamily="2" charset="-78"/>
              </a:rPr>
              <a:t>مانند زندگانی امامان و مصایبی که بر آن</a:t>
            </a:r>
            <a:r>
              <a:rPr lang="en-US" sz="2800" dirty="0">
                <a:cs typeface="B Nazanin" pitchFamily="2" charset="-78"/>
              </a:rPr>
              <a:t>‌</a:t>
            </a:r>
            <a:r>
              <a:rPr lang="fa-IR" sz="2800" dirty="0">
                <a:cs typeface="B Nazanin" pitchFamily="2" charset="-78"/>
              </a:rPr>
              <a:t>ها وارد شده است</a:t>
            </a:r>
            <a:r>
              <a:rPr lang="fa-IR" sz="2800" dirty="0" smtClean="0">
                <a:cs typeface="B Nazanin" pitchFamily="2" charset="-78"/>
              </a:rPr>
              <a:t>)</a:t>
            </a:r>
            <a:endParaRPr lang="fa-IR" sz="2800" dirty="0">
              <a:cs typeface="B Nazanin" pitchFamily="2" charset="-78"/>
            </a:endParaRPr>
          </a:p>
        </p:txBody>
      </p:sp>
      <p:sp>
        <p:nvSpPr>
          <p:cNvPr id="3" name="Slide Number Placeholder 2"/>
          <p:cNvSpPr>
            <a:spLocks noGrp="1"/>
          </p:cNvSpPr>
          <p:nvPr>
            <p:ph type="sldNum" sz="quarter" idx="12"/>
          </p:nvPr>
        </p:nvSpPr>
        <p:spPr/>
        <p:txBody>
          <a:bodyPr/>
          <a:lstStyle/>
          <a:p>
            <a:fld id="{4B24C8FE-81C8-45AA-9600-4CE54DA52BF8}" type="slidenum">
              <a:rPr lang="fa-IR" sz="2400" smtClean="0">
                <a:cs typeface="B Nazanin" panose="00000400000000000000" pitchFamily="2" charset="-78"/>
              </a:rPr>
              <a:t>32</a:t>
            </a:fld>
            <a:endParaRPr lang="fa-IR" sz="2400" dirty="0">
              <a:cs typeface="B Nazanin" panose="00000400000000000000" pitchFamily="2" charset="-78"/>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7584" y="1154385"/>
            <a:ext cx="5715000" cy="5514975"/>
          </a:xfrm>
          <a:prstGeom prst="rect">
            <a:avLst/>
          </a:prstGeom>
        </p:spPr>
      </p:pic>
    </p:spTree>
    <p:extLst>
      <p:ext uri="{BB962C8B-B14F-4D97-AF65-F5344CB8AC3E}">
        <p14:creationId xmlns:p14="http://schemas.microsoft.com/office/powerpoint/2010/main" val="6811718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004048" y="188640"/>
            <a:ext cx="3960440" cy="6048672"/>
          </a:xfrm>
        </p:spPr>
        <p:txBody>
          <a:bodyPr>
            <a:noAutofit/>
          </a:bodyPr>
          <a:lstStyle/>
          <a:p>
            <a:pPr marL="109728" indent="0" algn="justLow" rtl="1">
              <a:lnSpc>
                <a:spcPct val="130000"/>
              </a:lnSpc>
              <a:buNone/>
            </a:pPr>
            <a:r>
              <a:rPr lang="fa-IR" sz="2800" dirty="0" smtClean="0">
                <a:cs typeface="B Nazanin" pitchFamily="2" charset="-78"/>
              </a:rPr>
              <a:t>یکی </a:t>
            </a:r>
            <a:r>
              <a:rPr lang="fa-IR" sz="2800" dirty="0">
                <a:cs typeface="B Nazanin" pitchFamily="2" charset="-78"/>
              </a:rPr>
              <a:t>از جالب ترین نمونه های چاپ سنگی مصور، چاپی از کتاب خمسة «نظامی» است که در ۶۰۲ صفحه در سال ۱۳۰۱ هجری قمری به چاپ رسیده است</a:t>
            </a:r>
            <a:r>
              <a:rPr lang="en-US" sz="2800" dirty="0">
                <a:cs typeface="B Nazanin" pitchFamily="2" charset="-78"/>
              </a:rPr>
              <a:t>. </a:t>
            </a:r>
            <a:r>
              <a:rPr lang="fa-IR" sz="2800" dirty="0">
                <a:cs typeface="B Nazanin" pitchFamily="2" charset="-78"/>
              </a:rPr>
              <a:t>در این کتاب ۱۲ سرلوح در آغاز هر قسمت و پنج مجلس تصویر که بیشتر آن</a:t>
            </a:r>
            <a:r>
              <a:rPr lang="en-US" sz="2800" dirty="0">
                <a:cs typeface="B Nazanin" pitchFamily="2" charset="-78"/>
              </a:rPr>
              <a:t>‌</a:t>
            </a:r>
            <a:r>
              <a:rPr lang="fa-IR" sz="2800" dirty="0">
                <a:cs typeface="B Nazanin" pitchFamily="2" charset="-78"/>
              </a:rPr>
              <a:t>ها نقاشی «مصطفی» است آمده که ویژگی ممتازی به این کتاب می بخشد</a:t>
            </a:r>
            <a:r>
              <a:rPr lang="en-US" sz="2800" dirty="0">
                <a:cs typeface="B Nazanin" pitchFamily="2" charset="-78"/>
              </a:rPr>
              <a:t>. </a:t>
            </a:r>
          </a:p>
          <a:p>
            <a:pPr marL="109728" indent="0" algn="justLow" rtl="1">
              <a:lnSpc>
                <a:spcPct val="130000"/>
              </a:lnSpc>
              <a:buNone/>
            </a:pPr>
            <a:endParaRPr lang="fa-IR" sz="2800" dirty="0">
              <a:cs typeface="B Nazanin" pitchFamily="2" charset="-78"/>
            </a:endParaRPr>
          </a:p>
        </p:txBody>
      </p:sp>
      <p:sp>
        <p:nvSpPr>
          <p:cNvPr id="4" name="Slide Number Placeholder 3"/>
          <p:cNvSpPr>
            <a:spLocks noGrp="1"/>
          </p:cNvSpPr>
          <p:nvPr>
            <p:ph type="sldNum" sz="quarter" idx="12"/>
          </p:nvPr>
        </p:nvSpPr>
        <p:spPr/>
        <p:txBody>
          <a:bodyPr/>
          <a:lstStyle/>
          <a:p>
            <a:fld id="{4B24C8FE-81C8-45AA-9600-4CE54DA52BF8}" type="slidenum">
              <a:rPr lang="fa-IR" sz="2400" smtClean="0">
                <a:cs typeface="B Nazanin" panose="00000400000000000000" pitchFamily="2" charset="-78"/>
              </a:rPr>
              <a:t>33</a:t>
            </a:fld>
            <a:endParaRPr lang="fa-IR" sz="2400" dirty="0">
              <a:cs typeface="B Nazanin" panose="00000400000000000000" pitchFamily="2" charset="-78"/>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28" y="404663"/>
            <a:ext cx="4181475" cy="5705475"/>
          </a:xfrm>
          <a:prstGeom prst="rect">
            <a:avLst/>
          </a:prstGeom>
        </p:spPr>
      </p:pic>
    </p:spTree>
    <p:extLst>
      <p:ext uri="{BB962C8B-B14F-4D97-AF65-F5344CB8AC3E}">
        <p14:creationId xmlns:p14="http://schemas.microsoft.com/office/powerpoint/2010/main" val="16485684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88640"/>
            <a:ext cx="8435280" cy="5818651"/>
          </a:xfrm>
        </p:spPr>
        <p:txBody>
          <a:bodyPr>
            <a:noAutofit/>
          </a:bodyPr>
          <a:lstStyle/>
          <a:p>
            <a:pPr marL="109728" indent="0" algn="justLow" rtl="1">
              <a:lnSpc>
                <a:spcPct val="200000"/>
              </a:lnSpc>
              <a:buNone/>
            </a:pPr>
            <a:r>
              <a:rPr lang="fa-IR" sz="2800" b="1" dirty="0">
                <a:cs typeface="B Nazanin" pitchFamily="2" charset="-78"/>
              </a:rPr>
              <a:t>موضوع بندی کتاب</a:t>
            </a:r>
            <a:r>
              <a:rPr lang="en-US" sz="2800" b="1" dirty="0">
                <a:cs typeface="B Nazanin" pitchFamily="2" charset="-78"/>
              </a:rPr>
              <a:t>‌</a:t>
            </a:r>
            <a:r>
              <a:rPr lang="fa-IR" sz="2800" b="1" dirty="0">
                <a:cs typeface="B Nazanin" pitchFamily="2" charset="-78"/>
              </a:rPr>
              <a:t>های چاپ سنگی </a:t>
            </a:r>
            <a:endParaRPr lang="en-US" sz="2800" b="1" i="1" dirty="0">
              <a:cs typeface="B Nazanin" pitchFamily="2" charset="-78"/>
            </a:endParaRPr>
          </a:p>
          <a:p>
            <a:pPr marL="109728" indent="0" algn="justLow" rtl="1">
              <a:lnSpc>
                <a:spcPct val="200000"/>
              </a:lnSpc>
              <a:buNone/>
            </a:pPr>
            <a:r>
              <a:rPr lang="fa-IR" sz="2800" dirty="0">
                <a:cs typeface="B Nazanin" pitchFamily="2" charset="-78"/>
              </a:rPr>
              <a:t>موضوعات اصلی کتاب های چاپ سنگی عبارت</a:t>
            </a:r>
            <a:r>
              <a:rPr lang="en-US" sz="2800" dirty="0">
                <a:cs typeface="B Nazanin" pitchFamily="2" charset="-78"/>
              </a:rPr>
              <a:t>‌</a:t>
            </a:r>
            <a:r>
              <a:rPr lang="fa-IR" sz="2800" dirty="0">
                <a:cs typeface="B Nazanin" pitchFamily="2" charset="-78"/>
              </a:rPr>
              <a:t>اند از</a:t>
            </a:r>
            <a:r>
              <a:rPr lang="en-US" sz="2800" dirty="0">
                <a:cs typeface="B Nazanin" pitchFamily="2" charset="-78"/>
              </a:rPr>
              <a:t>: </a:t>
            </a:r>
          </a:p>
          <a:p>
            <a:pPr marL="109728" indent="0" algn="justLow" rtl="1">
              <a:lnSpc>
                <a:spcPct val="200000"/>
              </a:lnSpc>
              <a:buNone/>
            </a:pPr>
            <a:r>
              <a:rPr lang="fa-IR" sz="2800" dirty="0">
                <a:cs typeface="B Nazanin" pitchFamily="2" charset="-78"/>
              </a:rPr>
              <a:t>مسائل اسلامی نظیر قرآن و اخلاق اسلامی؛ مسائل شیعی نظیر حقوق شیعی، اصول فقه شیعه،</a:t>
            </a:r>
            <a:r>
              <a:rPr lang="en-US" sz="2800" dirty="0">
                <a:cs typeface="B Nazanin" pitchFamily="2" charset="-78"/>
              </a:rPr>
              <a:t> ...</a:t>
            </a:r>
            <a:r>
              <a:rPr lang="fa-IR" sz="2800" dirty="0">
                <a:cs typeface="B Nazanin" pitchFamily="2" charset="-78"/>
              </a:rPr>
              <a:t>؛ ادبیات فارسی شامل دیوان ها، تذکره ها، و</a:t>
            </a:r>
            <a:r>
              <a:rPr lang="en-US" sz="2800" dirty="0">
                <a:cs typeface="B Nazanin" pitchFamily="2" charset="-78"/>
              </a:rPr>
              <a:t> ...</a:t>
            </a:r>
            <a:r>
              <a:rPr lang="fa-IR" sz="2800" dirty="0">
                <a:cs typeface="B Nazanin" pitchFamily="2" charset="-78"/>
              </a:rPr>
              <a:t>؛ ادبیات عرب، شامل صرف و نحو؛ پزشکی (پزشکی سنتی)؛ تاریخ و جغرافیا؛ زندگی</a:t>
            </a:r>
            <a:r>
              <a:rPr lang="en-US" sz="2800" dirty="0">
                <a:cs typeface="B Nazanin" pitchFamily="2" charset="-78"/>
              </a:rPr>
              <a:t>‌</a:t>
            </a:r>
            <a:r>
              <a:rPr lang="fa-IR" sz="2800" dirty="0">
                <a:cs typeface="B Nazanin" pitchFamily="2" charset="-78"/>
              </a:rPr>
              <a:t>نامه ها؛ فلسفه و منطق؛ تصوف و عرفان؛ جنگ</a:t>
            </a:r>
            <a:r>
              <a:rPr lang="en-US" sz="2800" dirty="0">
                <a:cs typeface="B Nazanin" pitchFamily="2" charset="-78"/>
              </a:rPr>
              <a:t>. </a:t>
            </a:r>
          </a:p>
          <a:p>
            <a:pPr marL="109728" indent="0" algn="justLow" rtl="1">
              <a:lnSpc>
                <a:spcPct val="200000"/>
              </a:lnSpc>
              <a:buNone/>
            </a:pPr>
            <a:r>
              <a:rPr lang="fa-IR" sz="2800" dirty="0">
                <a:cs typeface="B Nazanin" pitchFamily="2" charset="-78"/>
              </a:rPr>
              <a:t> </a:t>
            </a:r>
            <a:endParaRPr lang="en-US" sz="2800" dirty="0">
              <a:cs typeface="B Nazanin" pitchFamily="2" charset="-78"/>
            </a:endParaRPr>
          </a:p>
          <a:p>
            <a:pPr marL="109728" indent="0" algn="justLow" rtl="1">
              <a:lnSpc>
                <a:spcPct val="200000"/>
              </a:lnSpc>
              <a:buNone/>
            </a:pPr>
            <a:endParaRPr lang="fa-IR" sz="2800" dirty="0">
              <a:cs typeface="B Nazanin" pitchFamily="2" charset="-78"/>
            </a:endParaRPr>
          </a:p>
        </p:txBody>
      </p:sp>
      <p:sp>
        <p:nvSpPr>
          <p:cNvPr id="3" name="Slide Number Placeholder 2"/>
          <p:cNvSpPr>
            <a:spLocks noGrp="1"/>
          </p:cNvSpPr>
          <p:nvPr>
            <p:ph type="sldNum" sz="quarter" idx="12"/>
          </p:nvPr>
        </p:nvSpPr>
        <p:spPr/>
        <p:txBody>
          <a:bodyPr/>
          <a:lstStyle/>
          <a:p>
            <a:fld id="{4B24C8FE-81C8-45AA-9600-4CE54DA52BF8}" type="slidenum">
              <a:rPr lang="fa-IR" sz="2400" smtClean="0">
                <a:cs typeface="B Nazanin" panose="00000400000000000000" pitchFamily="2" charset="-78"/>
              </a:rPr>
              <a:t>34</a:t>
            </a:fld>
            <a:endParaRPr lang="fa-IR" sz="2400" dirty="0">
              <a:cs typeface="B Nazanin" panose="00000400000000000000" pitchFamily="2" charset="-78"/>
            </a:endParaRPr>
          </a:p>
        </p:txBody>
      </p:sp>
    </p:spTree>
    <p:extLst>
      <p:ext uri="{BB962C8B-B14F-4D97-AF65-F5344CB8AC3E}">
        <p14:creationId xmlns:p14="http://schemas.microsoft.com/office/powerpoint/2010/main" val="7546058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79512" y="188640"/>
            <a:ext cx="8712968" cy="6480720"/>
          </a:xfrm>
        </p:spPr>
        <p:txBody>
          <a:bodyPr>
            <a:noAutofit/>
          </a:bodyPr>
          <a:lstStyle/>
          <a:p>
            <a:pPr marL="109728" indent="0" algn="justLow" rtl="1">
              <a:lnSpc>
                <a:spcPct val="150000"/>
              </a:lnSpc>
              <a:buNone/>
            </a:pPr>
            <a:r>
              <a:rPr lang="fa-IR" sz="2800" b="1" dirty="0">
                <a:cs typeface="B Nazanin" pitchFamily="2" charset="-78"/>
              </a:rPr>
              <a:t>قطع کتاب</a:t>
            </a:r>
            <a:r>
              <a:rPr lang="en-US" sz="2800" b="1" dirty="0">
                <a:cs typeface="B Nazanin" pitchFamily="2" charset="-78"/>
              </a:rPr>
              <a:t>‌</a:t>
            </a:r>
            <a:r>
              <a:rPr lang="fa-IR" sz="2800" b="1" dirty="0">
                <a:cs typeface="B Nazanin" pitchFamily="2" charset="-78"/>
              </a:rPr>
              <a:t>های چاپ سنگی</a:t>
            </a:r>
            <a:endParaRPr lang="en-US" sz="2800" b="1" i="1" dirty="0">
              <a:cs typeface="B Nazanin" pitchFamily="2" charset="-78"/>
            </a:endParaRPr>
          </a:p>
          <a:p>
            <a:pPr marL="109728" indent="0" algn="justLow" rtl="1">
              <a:lnSpc>
                <a:spcPct val="150000"/>
              </a:lnSpc>
              <a:buNone/>
            </a:pPr>
            <a:r>
              <a:rPr lang="fa-IR" sz="2800" dirty="0">
                <a:cs typeface="B Nazanin" pitchFamily="2" charset="-78"/>
              </a:rPr>
              <a:t>اندازه و قطع کتاب های چاپ سنگی بسته به اندازة کاغذ هایی بود که برای این منظور در نظر گرفته می شد</a:t>
            </a:r>
            <a:r>
              <a:rPr lang="en-US" sz="2800" dirty="0">
                <a:cs typeface="B Nazanin" pitchFamily="2" charset="-78"/>
              </a:rPr>
              <a:t>. </a:t>
            </a:r>
          </a:p>
          <a:p>
            <a:pPr marL="109728" indent="0" algn="justLow" rtl="1">
              <a:lnSpc>
                <a:spcPct val="150000"/>
              </a:lnSpc>
              <a:buNone/>
            </a:pPr>
            <a:r>
              <a:rPr lang="fa-IR" sz="2800" dirty="0">
                <a:cs typeface="B Nazanin" pitchFamily="2" charset="-78"/>
              </a:rPr>
              <a:t>به طور کل می</a:t>
            </a:r>
            <a:r>
              <a:rPr lang="en-US" sz="2800" dirty="0">
                <a:cs typeface="B Nazanin" pitchFamily="2" charset="-78"/>
              </a:rPr>
              <a:t>‌</a:t>
            </a:r>
            <a:r>
              <a:rPr lang="fa-IR" sz="2800" dirty="0">
                <a:cs typeface="B Nazanin" pitchFamily="2" charset="-78"/>
              </a:rPr>
              <a:t>توان قطع این گونه کتاب ها را بر اساس جدول زیر تقسیم بندی نمود</a:t>
            </a:r>
            <a:r>
              <a:rPr lang="en-US" sz="2800" dirty="0">
                <a:cs typeface="B Nazanin" pitchFamily="2" charset="-78"/>
              </a:rPr>
              <a:t>: </a:t>
            </a:r>
            <a:endParaRPr lang="fa-IR" sz="2800" dirty="0" smtClean="0">
              <a:cs typeface="B Nazanin" pitchFamily="2" charset="-78"/>
            </a:endParaRPr>
          </a:p>
          <a:p>
            <a:pPr marL="109728" indent="0" algn="justLow" rtl="1">
              <a:buNone/>
            </a:pPr>
            <a:r>
              <a:rPr lang="fa-IR" sz="2800" dirty="0" smtClean="0">
                <a:cs typeface="B Nazanin" pitchFamily="2" charset="-78"/>
              </a:rPr>
              <a:t>بازو </a:t>
            </a:r>
            <a:r>
              <a:rPr lang="fa-IR" sz="2800" dirty="0">
                <a:cs typeface="B Nazanin" pitchFamily="2" charset="-78"/>
              </a:rPr>
              <a:t>بندی اندازه (تقریباً</a:t>
            </a:r>
            <a:r>
              <a:rPr lang="en-US" sz="2800" dirty="0">
                <a:cs typeface="B Nazanin" pitchFamily="2" charset="-78"/>
              </a:rPr>
              <a:t> :</a:t>
            </a:r>
            <a:r>
              <a:rPr lang="fa-IR" sz="2800" dirty="0">
                <a:cs typeface="B Nazanin" pitchFamily="2" charset="-78"/>
              </a:rPr>
              <a:t>۳۰</a:t>
            </a:r>
            <a:r>
              <a:rPr lang="en-US" sz="2800" dirty="0">
                <a:cs typeface="B Nazanin" pitchFamily="2" charset="-78"/>
              </a:rPr>
              <a:t>*</a:t>
            </a:r>
            <a:r>
              <a:rPr lang="fa-IR" sz="2800" dirty="0">
                <a:cs typeface="B Nazanin" pitchFamily="2" charset="-78"/>
              </a:rPr>
              <a:t>۲۰ میلیمتر) بغلی اندازه تقریباً</a:t>
            </a:r>
            <a:r>
              <a:rPr lang="en-US" sz="2800" dirty="0">
                <a:cs typeface="B Nazanin" pitchFamily="2" charset="-78"/>
              </a:rPr>
              <a:t>: </a:t>
            </a:r>
            <a:r>
              <a:rPr lang="fa-IR" sz="2800" dirty="0">
                <a:cs typeface="B Nazanin" pitchFamily="2" charset="-78"/>
              </a:rPr>
              <a:t>(۴۰</a:t>
            </a:r>
            <a:r>
              <a:rPr lang="en-US" sz="2800" dirty="0">
                <a:cs typeface="B Nazanin" pitchFamily="2" charset="-78"/>
              </a:rPr>
              <a:t>*</a:t>
            </a:r>
            <a:r>
              <a:rPr lang="fa-IR" sz="2800" dirty="0">
                <a:cs typeface="B Nazanin" pitchFamily="2" charset="-78"/>
              </a:rPr>
              <a:t>۶۰ میلیمتر)</a:t>
            </a:r>
            <a:r>
              <a:rPr lang="en-US" sz="2800" dirty="0">
                <a:cs typeface="B Nazanin" pitchFamily="2" charset="-78"/>
              </a:rPr>
              <a:t> </a:t>
            </a:r>
            <a:endParaRPr lang="fa-IR" sz="2800" dirty="0" smtClean="0">
              <a:cs typeface="B Nazanin" pitchFamily="2" charset="-78"/>
            </a:endParaRPr>
          </a:p>
          <a:p>
            <a:pPr marL="109728" indent="0" algn="justLow" rtl="1">
              <a:buNone/>
            </a:pPr>
            <a:r>
              <a:rPr lang="fa-IR" sz="2800" dirty="0" smtClean="0">
                <a:cs typeface="B Nazanin" pitchFamily="2" charset="-78"/>
              </a:rPr>
              <a:t>جانمازی </a:t>
            </a:r>
            <a:r>
              <a:rPr lang="fa-IR" sz="2800" dirty="0">
                <a:cs typeface="B Nazanin" pitchFamily="2" charset="-78"/>
              </a:rPr>
              <a:t>اندازه (تقریباً</a:t>
            </a:r>
            <a:r>
              <a:rPr lang="en-US" sz="2800" dirty="0">
                <a:cs typeface="B Nazanin" pitchFamily="2" charset="-78"/>
              </a:rPr>
              <a:t>: </a:t>
            </a:r>
            <a:r>
              <a:rPr lang="fa-IR" sz="2800" dirty="0">
                <a:cs typeface="B Nazanin" pitchFamily="2" charset="-78"/>
              </a:rPr>
              <a:t>۷۰</a:t>
            </a:r>
            <a:r>
              <a:rPr lang="en-US" sz="2800" dirty="0">
                <a:cs typeface="B Nazanin" pitchFamily="2" charset="-78"/>
              </a:rPr>
              <a:t>*</a:t>
            </a:r>
            <a:r>
              <a:rPr lang="fa-IR" sz="2800" dirty="0">
                <a:cs typeface="B Nazanin" pitchFamily="2" charset="-78"/>
              </a:rPr>
              <a:t>۱۲۰ میلیمتر) حمایلی اندازه (تقریباً</a:t>
            </a:r>
            <a:r>
              <a:rPr lang="en-US" sz="2800" dirty="0">
                <a:cs typeface="B Nazanin" pitchFamily="2" charset="-78"/>
              </a:rPr>
              <a:t>: </a:t>
            </a:r>
            <a:r>
              <a:rPr lang="fa-IR" sz="2800" dirty="0">
                <a:cs typeface="B Nazanin" pitchFamily="2" charset="-78"/>
              </a:rPr>
              <a:t>۷۰</a:t>
            </a:r>
            <a:r>
              <a:rPr lang="en-US" sz="2800" dirty="0">
                <a:cs typeface="B Nazanin" pitchFamily="2" charset="-78"/>
              </a:rPr>
              <a:t>*</a:t>
            </a:r>
            <a:r>
              <a:rPr lang="fa-IR" sz="2800" dirty="0">
                <a:cs typeface="B Nazanin" pitchFamily="2" charset="-78"/>
              </a:rPr>
              <a:t>۱۲۰ میلیمتر، که در زیر لباس به صورت حمایل آویزان می</a:t>
            </a:r>
            <a:r>
              <a:rPr lang="en-US" sz="2800" dirty="0">
                <a:cs typeface="B Nazanin" pitchFamily="2" charset="-78"/>
              </a:rPr>
              <a:t>‌</a:t>
            </a:r>
            <a:r>
              <a:rPr lang="fa-IR" sz="2800" dirty="0">
                <a:cs typeface="B Nazanin" pitchFamily="2" charset="-78"/>
              </a:rPr>
              <a:t>شد) </a:t>
            </a:r>
            <a:endParaRPr lang="en-US" sz="2800" dirty="0">
              <a:cs typeface="B Nazanin" pitchFamily="2" charset="-78"/>
            </a:endParaRPr>
          </a:p>
          <a:p>
            <a:pPr marL="109728" indent="0" algn="justLow" rtl="1">
              <a:buNone/>
            </a:pPr>
            <a:r>
              <a:rPr lang="fa-IR" sz="2800" dirty="0">
                <a:cs typeface="B Nazanin" pitchFamily="2" charset="-78"/>
              </a:rPr>
              <a:t>رقعی اندازه (تقریباً</a:t>
            </a:r>
            <a:r>
              <a:rPr lang="en-US" sz="2800" dirty="0">
                <a:cs typeface="B Nazanin" pitchFamily="2" charset="-78"/>
              </a:rPr>
              <a:t>: </a:t>
            </a:r>
            <a:r>
              <a:rPr lang="fa-IR" sz="2800" dirty="0">
                <a:cs typeface="B Nazanin" pitchFamily="2" charset="-78"/>
              </a:rPr>
              <a:t>۱۶۰</a:t>
            </a:r>
            <a:r>
              <a:rPr lang="en-US" sz="2800" dirty="0">
                <a:cs typeface="B Nazanin" pitchFamily="2" charset="-78"/>
              </a:rPr>
              <a:t>*</a:t>
            </a:r>
            <a:r>
              <a:rPr lang="fa-IR" sz="2800" dirty="0">
                <a:cs typeface="B Nazanin" pitchFamily="2" charset="-78"/>
              </a:rPr>
              <a:t>۲۲۰ میلیمتر) وزیری کوچک اندازه(تقریباً</a:t>
            </a:r>
            <a:r>
              <a:rPr lang="en-US" sz="2800" dirty="0">
                <a:cs typeface="B Nazanin" pitchFamily="2" charset="-78"/>
              </a:rPr>
              <a:t>: </a:t>
            </a:r>
            <a:r>
              <a:rPr lang="fa-IR" sz="2800" dirty="0">
                <a:cs typeface="B Nazanin" pitchFamily="2" charset="-78"/>
              </a:rPr>
              <a:t>۱۶۰</a:t>
            </a:r>
            <a:r>
              <a:rPr lang="en-US" sz="2800" dirty="0">
                <a:cs typeface="B Nazanin" pitchFamily="2" charset="-78"/>
              </a:rPr>
              <a:t>*</a:t>
            </a:r>
            <a:r>
              <a:rPr lang="fa-IR" sz="2800" dirty="0">
                <a:cs typeface="B Nazanin" pitchFamily="2" charset="-78"/>
              </a:rPr>
              <a:t>۲۲۰ میلیمتر)</a:t>
            </a:r>
            <a:r>
              <a:rPr lang="en-US" sz="2800" dirty="0">
                <a:cs typeface="B Nazanin" pitchFamily="2" charset="-78"/>
              </a:rPr>
              <a:t> </a:t>
            </a:r>
            <a:endParaRPr lang="fa-IR" sz="2800" dirty="0" smtClean="0">
              <a:cs typeface="B Nazanin" pitchFamily="2" charset="-78"/>
            </a:endParaRPr>
          </a:p>
          <a:p>
            <a:pPr algn="justLow" rtl="1">
              <a:lnSpc>
                <a:spcPct val="150000"/>
              </a:lnSpc>
            </a:pPr>
            <a:endParaRPr lang="fa-IR" sz="2800" dirty="0">
              <a:cs typeface="B Nazanin" panose="00000400000000000000" pitchFamily="2" charset="-78"/>
            </a:endParaRPr>
          </a:p>
        </p:txBody>
      </p:sp>
      <p:sp>
        <p:nvSpPr>
          <p:cNvPr id="3" name="Slide Number Placeholder 2"/>
          <p:cNvSpPr>
            <a:spLocks noGrp="1"/>
          </p:cNvSpPr>
          <p:nvPr>
            <p:ph type="sldNum" sz="quarter" idx="12"/>
          </p:nvPr>
        </p:nvSpPr>
        <p:spPr>
          <a:xfrm>
            <a:off x="7956376" y="6381328"/>
            <a:ext cx="762000" cy="365125"/>
          </a:xfrm>
        </p:spPr>
        <p:txBody>
          <a:bodyPr/>
          <a:lstStyle/>
          <a:p>
            <a:fld id="{4B24C8FE-81C8-45AA-9600-4CE54DA52BF8}" type="slidenum">
              <a:rPr lang="fa-IR" sz="2400" smtClean="0">
                <a:cs typeface="B Nazanin" panose="00000400000000000000" pitchFamily="2" charset="-78"/>
              </a:rPr>
              <a:t>35</a:t>
            </a:fld>
            <a:endParaRPr lang="fa-IR" sz="2400" dirty="0">
              <a:cs typeface="B Nazanin" panose="00000400000000000000" pitchFamily="2" charset="-78"/>
            </a:endParaRPr>
          </a:p>
        </p:txBody>
      </p:sp>
    </p:spTree>
    <p:extLst>
      <p:ext uri="{BB962C8B-B14F-4D97-AF65-F5344CB8AC3E}">
        <p14:creationId xmlns:p14="http://schemas.microsoft.com/office/powerpoint/2010/main" val="12899541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79512" y="188640"/>
            <a:ext cx="8712968" cy="6480720"/>
          </a:xfrm>
        </p:spPr>
        <p:txBody>
          <a:bodyPr>
            <a:normAutofit/>
          </a:bodyPr>
          <a:lstStyle/>
          <a:p>
            <a:pPr marL="109728" indent="0" algn="justLow" rtl="1">
              <a:lnSpc>
                <a:spcPct val="170000"/>
              </a:lnSpc>
              <a:buNone/>
            </a:pPr>
            <a:r>
              <a:rPr lang="fa-IR" sz="2800" dirty="0" smtClean="0">
                <a:cs typeface="B Nazanin" pitchFamily="2" charset="-78"/>
              </a:rPr>
              <a:t>وزیری </a:t>
            </a:r>
            <a:r>
              <a:rPr lang="fa-IR" sz="2800" dirty="0">
                <a:cs typeface="B Nazanin" pitchFamily="2" charset="-78"/>
              </a:rPr>
              <a:t>اندازه (تقریباً</a:t>
            </a:r>
            <a:r>
              <a:rPr lang="en-US" sz="2800" dirty="0">
                <a:cs typeface="B Nazanin" pitchFamily="2" charset="-78"/>
              </a:rPr>
              <a:t>: </a:t>
            </a:r>
            <a:r>
              <a:rPr lang="fa-IR" sz="2800" dirty="0">
                <a:cs typeface="B Nazanin" pitchFamily="2" charset="-78"/>
              </a:rPr>
              <a:t>۱۶۰</a:t>
            </a:r>
            <a:r>
              <a:rPr lang="en-US" sz="2800" dirty="0">
                <a:cs typeface="B Nazanin" pitchFamily="2" charset="-78"/>
              </a:rPr>
              <a:t>*</a:t>
            </a:r>
            <a:r>
              <a:rPr lang="fa-IR" sz="2800" dirty="0">
                <a:cs typeface="B Nazanin" pitchFamily="2" charset="-78"/>
              </a:rPr>
              <a:t>۲۴۰ میلیمتر) وزیری بزرگ اندازه (تقریباً</a:t>
            </a:r>
            <a:r>
              <a:rPr lang="en-US" sz="2800" dirty="0">
                <a:cs typeface="B Nazanin" pitchFamily="2" charset="-78"/>
              </a:rPr>
              <a:t>: </a:t>
            </a:r>
            <a:r>
              <a:rPr lang="fa-IR" sz="2800" dirty="0">
                <a:cs typeface="B Nazanin" pitchFamily="2" charset="-78"/>
              </a:rPr>
              <a:t>۲۰۰</a:t>
            </a:r>
            <a:r>
              <a:rPr lang="en-US" sz="2800" dirty="0">
                <a:cs typeface="B Nazanin" pitchFamily="2" charset="-78"/>
              </a:rPr>
              <a:t>*</a:t>
            </a:r>
            <a:r>
              <a:rPr lang="fa-IR" sz="2800" dirty="0">
                <a:cs typeface="B Nazanin" pitchFamily="2" charset="-78"/>
              </a:rPr>
              <a:t>۳۰۰ میلیمتر)</a:t>
            </a:r>
            <a:r>
              <a:rPr lang="en-US" sz="2800" dirty="0">
                <a:cs typeface="B Nazanin" pitchFamily="2" charset="-78"/>
              </a:rPr>
              <a:t> </a:t>
            </a:r>
            <a:endParaRPr lang="fa-IR" sz="2800" dirty="0" smtClean="0">
              <a:cs typeface="B Nazanin" pitchFamily="2" charset="-78"/>
            </a:endParaRPr>
          </a:p>
          <a:p>
            <a:pPr marL="109728" indent="0" algn="justLow" rtl="1">
              <a:lnSpc>
                <a:spcPct val="170000"/>
              </a:lnSpc>
              <a:buNone/>
            </a:pPr>
            <a:r>
              <a:rPr lang="fa-IR" sz="2800" dirty="0" smtClean="0">
                <a:cs typeface="B Nazanin" pitchFamily="2" charset="-78"/>
              </a:rPr>
              <a:t>سلطانی </a:t>
            </a:r>
            <a:r>
              <a:rPr lang="fa-IR" sz="2800" dirty="0">
                <a:cs typeface="B Nazanin" pitchFamily="2" charset="-78"/>
              </a:rPr>
              <a:t>اندازه (تقریباً</a:t>
            </a:r>
            <a:r>
              <a:rPr lang="en-US" sz="2800" dirty="0">
                <a:cs typeface="B Nazanin" pitchFamily="2" charset="-78"/>
              </a:rPr>
              <a:t>: </a:t>
            </a:r>
            <a:r>
              <a:rPr lang="fa-IR" sz="2800" dirty="0">
                <a:cs typeface="B Nazanin" pitchFamily="2" charset="-78"/>
              </a:rPr>
              <a:t>۳۰۰</a:t>
            </a:r>
            <a:r>
              <a:rPr lang="en-US" sz="2800" dirty="0">
                <a:cs typeface="B Nazanin" pitchFamily="2" charset="-78"/>
              </a:rPr>
              <a:t>*</a:t>
            </a:r>
            <a:r>
              <a:rPr lang="fa-IR" sz="2800" dirty="0">
                <a:cs typeface="B Nazanin" pitchFamily="2" charset="-78"/>
              </a:rPr>
              <a:t>۴۰۰ میلیمتر) رحلی کوچک اندازه(تقریباً</a:t>
            </a:r>
            <a:r>
              <a:rPr lang="en-US" sz="2800" dirty="0">
                <a:cs typeface="B Nazanin" pitchFamily="2" charset="-78"/>
              </a:rPr>
              <a:t>: </a:t>
            </a:r>
            <a:r>
              <a:rPr lang="fa-IR" sz="2800" dirty="0">
                <a:cs typeface="B Nazanin" pitchFamily="2" charset="-78"/>
              </a:rPr>
              <a:t>۲۵۰</a:t>
            </a:r>
            <a:r>
              <a:rPr lang="en-US" sz="2800" dirty="0">
                <a:cs typeface="B Nazanin" pitchFamily="2" charset="-78"/>
              </a:rPr>
              <a:t>*</a:t>
            </a:r>
            <a:r>
              <a:rPr lang="fa-IR" sz="2800" dirty="0">
                <a:cs typeface="B Nazanin" pitchFamily="2" charset="-78"/>
              </a:rPr>
              <a:t>۴۰۰ میلیمتر)</a:t>
            </a:r>
            <a:r>
              <a:rPr lang="en-US" sz="2800" dirty="0">
                <a:cs typeface="B Nazanin" pitchFamily="2" charset="-78"/>
              </a:rPr>
              <a:t> </a:t>
            </a:r>
            <a:endParaRPr lang="fa-IR" sz="2800" dirty="0" smtClean="0">
              <a:cs typeface="B Nazanin" pitchFamily="2" charset="-78"/>
            </a:endParaRPr>
          </a:p>
          <a:p>
            <a:pPr marL="109728" indent="0" algn="justLow" rtl="1">
              <a:lnSpc>
                <a:spcPct val="170000"/>
              </a:lnSpc>
              <a:buNone/>
            </a:pPr>
            <a:r>
              <a:rPr lang="fa-IR" sz="2800" dirty="0" smtClean="0">
                <a:cs typeface="B Nazanin" pitchFamily="2" charset="-78"/>
              </a:rPr>
              <a:t>رحلی </a:t>
            </a:r>
            <a:r>
              <a:rPr lang="fa-IR" sz="2800" dirty="0">
                <a:cs typeface="B Nazanin" pitchFamily="2" charset="-78"/>
              </a:rPr>
              <a:t>بزرگ اندازه(تقریباً</a:t>
            </a:r>
            <a:r>
              <a:rPr lang="en-US" sz="2800" dirty="0">
                <a:cs typeface="B Nazanin" pitchFamily="2" charset="-78"/>
              </a:rPr>
              <a:t>: </a:t>
            </a:r>
            <a:r>
              <a:rPr lang="fa-IR" sz="2800" dirty="0">
                <a:cs typeface="B Nazanin" pitchFamily="2" charset="-78"/>
              </a:rPr>
              <a:t>۳۵۰</a:t>
            </a:r>
            <a:r>
              <a:rPr lang="en-US" sz="2800" dirty="0">
                <a:cs typeface="B Nazanin" pitchFamily="2" charset="-78"/>
              </a:rPr>
              <a:t>*</a:t>
            </a:r>
            <a:r>
              <a:rPr lang="fa-IR" sz="2800" dirty="0">
                <a:cs typeface="B Nazanin" pitchFamily="2" charset="-78"/>
              </a:rPr>
              <a:t>۶۰۰ میلیمتر) رحلی اندازه(تقریباً</a:t>
            </a:r>
            <a:r>
              <a:rPr lang="en-US" sz="2800" dirty="0">
                <a:cs typeface="B Nazanin" pitchFamily="2" charset="-78"/>
              </a:rPr>
              <a:t>: </a:t>
            </a:r>
            <a:r>
              <a:rPr lang="fa-IR" sz="2800" dirty="0">
                <a:cs typeface="B Nazanin" pitchFamily="2" charset="-78"/>
              </a:rPr>
              <a:t>۳۰۰</a:t>
            </a:r>
            <a:r>
              <a:rPr lang="en-US" sz="2800" dirty="0">
                <a:cs typeface="B Nazanin" pitchFamily="2" charset="-78"/>
              </a:rPr>
              <a:t>*</a:t>
            </a:r>
            <a:r>
              <a:rPr lang="fa-IR" sz="2800" dirty="0">
                <a:cs typeface="B Nazanin" pitchFamily="2" charset="-78"/>
              </a:rPr>
              <a:t>۵۰۰ میلیمتر)</a:t>
            </a:r>
            <a:r>
              <a:rPr lang="en-US" sz="2800" dirty="0">
                <a:cs typeface="B Nazanin" pitchFamily="2" charset="-78"/>
              </a:rPr>
              <a:t> </a:t>
            </a:r>
            <a:endParaRPr lang="fa-IR" sz="2800" dirty="0" smtClean="0">
              <a:cs typeface="B Nazanin" pitchFamily="2" charset="-78"/>
            </a:endParaRPr>
          </a:p>
          <a:p>
            <a:pPr marL="109728" indent="0" algn="justLow" rtl="1">
              <a:lnSpc>
                <a:spcPct val="170000"/>
              </a:lnSpc>
              <a:buNone/>
            </a:pPr>
            <a:r>
              <a:rPr lang="fa-IR" sz="2800" dirty="0" smtClean="0">
                <a:cs typeface="B Nazanin" pitchFamily="2" charset="-78"/>
              </a:rPr>
              <a:t>خشتی </a:t>
            </a:r>
            <a:r>
              <a:rPr lang="fa-IR" sz="2800" dirty="0">
                <a:cs typeface="B Nazanin" pitchFamily="2" charset="-78"/>
              </a:rPr>
              <a:t>(طول و عرض کتاب در اندازة مساوی) </a:t>
            </a:r>
            <a:endParaRPr lang="en-US" sz="2800" dirty="0">
              <a:cs typeface="B Nazanin" pitchFamily="2" charset="-78"/>
            </a:endParaRPr>
          </a:p>
          <a:p>
            <a:pPr algn="justLow" rtl="1"/>
            <a:endParaRPr lang="fa-IR" sz="2800" dirty="0">
              <a:cs typeface="B Nazanin" panose="00000400000000000000" pitchFamily="2" charset="-78"/>
            </a:endParaRPr>
          </a:p>
        </p:txBody>
      </p:sp>
      <p:sp>
        <p:nvSpPr>
          <p:cNvPr id="3" name="Slide Number Placeholder 2"/>
          <p:cNvSpPr>
            <a:spLocks noGrp="1"/>
          </p:cNvSpPr>
          <p:nvPr>
            <p:ph type="sldNum" sz="quarter" idx="12"/>
          </p:nvPr>
        </p:nvSpPr>
        <p:spPr/>
        <p:txBody>
          <a:bodyPr/>
          <a:lstStyle/>
          <a:p>
            <a:fld id="{4B24C8FE-81C8-45AA-9600-4CE54DA52BF8}" type="slidenum">
              <a:rPr lang="fa-IR" sz="2400" smtClean="0">
                <a:cs typeface="B Nazanin" panose="00000400000000000000" pitchFamily="2" charset="-78"/>
              </a:rPr>
              <a:t>36</a:t>
            </a:fld>
            <a:endParaRPr lang="fa-IR" sz="2400">
              <a:cs typeface="B Nazanin" panose="00000400000000000000" pitchFamily="2" charset="-78"/>
            </a:endParaRPr>
          </a:p>
        </p:txBody>
      </p:sp>
    </p:spTree>
    <p:extLst>
      <p:ext uri="{BB962C8B-B14F-4D97-AF65-F5344CB8AC3E}">
        <p14:creationId xmlns:p14="http://schemas.microsoft.com/office/powerpoint/2010/main" val="33762944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3764"/>
            <a:ext cx="9144000" cy="6192688"/>
          </a:xfrm>
        </p:spPr>
        <p:txBody>
          <a:bodyPr>
            <a:noAutofit/>
          </a:bodyPr>
          <a:lstStyle/>
          <a:p>
            <a:pPr marL="109728" indent="0" algn="justLow" rtl="1">
              <a:buNone/>
            </a:pPr>
            <a:r>
              <a:rPr lang="fa-IR" sz="2800" b="1" dirty="0">
                <a:cs typeface="B Nazanin" pitchFamily="2" charset="-78"/>
              </a:rPr>
              <a:t>چاپ سنگی و کتابخانة مرکزی آستان قدس رضوی</a:t>
            </a:r>
            <a:endParaRPr lang="en-US" sz="2800" b="1" i="1" dirty="0">
              <a:cs typeface="B Nazanin" pitchFamily="2" charset="-78"/>
            </a:endParaRPr>
          </a:p>
          <a:p>
            <a:pPr marL="109728" indent="0" algn="justLow" rtl="1">
              <a:buNone/>
            </a:pPr>
            <a:r>
              <a:rPr lang="fa-IR" sz="2800" dirty="0">
                <a:cs typeface="B Nazanin" pitchFamily="2" charset="-78"/>
              </a:rPr>
              <a:t>نظر به این که کتاب های چاپ سنگی و سربی قدیم، کتاب های دورة انتقال از نسخ خطی به نسخة چاپی محسوب می</a:t>
            </a:r>
            <a:r>
              <a:rPr lang="en-US" sz="2800" dirty="0">
                <a:cs typeface="B Nazanin" pitchFamily="2" charset="-78"/>
              </a:rPr>
              <a:t>‌</a:t>
            </a:r>
            <a:r>
              <a:rPr lang="fa-IR" sz="2800" dirty="0">
                <a:cs typeface="B Nazanin" pitchFamily="2" charset="-78"/>
              </a:rPr>
              <a:t>شوند، همواره این کتاب ها به جهت ویژگی و شرایط خاص (نظیر نوع چاپ، خط، تاریخ کتابت) از اهمیت و ارزش والایی در مجموعة کتابخانة مرکزی آستان قدس رضوی برخوردار می باشند</a:t>
            </a:r>
            <a:r>
              <a:rPr lang="en-US" sz="2800" dirty="0">
                <a:cs typeface="B Nazanin" pitchFamily="2" charset="-78"/>
              </a:rPr>
              <a:t>. </a:t>
            </a:r>
            <a:r>
              <a:rPr lang="fa-IR" sz="2800" dirty="0">
                <a:cs typeface="B Nazanin" pitchFamily="2" charset="-78"/>
              </a:rPr>
              <a:t>اهتمام و عنایت مسئولان فرهنگی آستان قدس رضوی به این مجموعة گرانسنگ و ارزشمند به عنوان یکی از ذخایر غنی و مکتوب، سبب گردید تا حفظ، نگهداری و حراست این مجموعه بیش از هر زمان دیگر مد نظر قرار گیرد</a:t>
            </a:r>
            <a:r>
              <a:rPr lang="en-US" sz="2800" dirty="0">
                <a:cs typeface="B Nazanin" pitchFamily="2" charset="-78"/>
              </a:rPr>
              <a:t>. </a:t>
            </a:r>
          </a:p>
          <a:p>
            <a:pPr marL="109728" indent="0" algn="justLow" rtl="1">
              <a:buNone/>
            </a:pPr>
            <a:endParaRPr lang="fa-IR" sz="2800" dirty="0">
              <a:cs typeface="B Nazanin" pitchFamily="2" charset="-78"/>
            </a:endParaRPr>
          </a:p>
        </p:txBody>
      </p:sp>
      <p:sp>
        <p:nvSpPr>
          <p:cNvPr id="4" name="Slide Number Placeholder 3"/>
          <p:cNvSpPr>
            <a:spLocks noGrp="1"/>
          </p:cNvSpPr>
          <p:nvPr>
            <p:ph type="sldNum" sz="quarter" idx="12"/>
          </p:nvPr>
        </p:nvSpPr>
        <p:spPr/>
        <p:txBody>
          <a:bodyPr/>
          <a:lstStyle/>
          <a:p>
            <a:fld id="{4B24C8FE-81C8-45AA-9600-4CE54DA52BF8}" type="slidenum">
              <a:rPr lang="fa-IR" sz="2400" smtClean="0">
                <a:cs typeface="B Nazanin" panose="00000400000000000000" pitchFamily="2" charset="-78"/>
              </a:rPr>
              <a:t>37</a:t>
            </a:fld>
            <a:endParaRPr lang="fa-IR" sz="2400">
              <a:cs typeface="B Nazanin" panose="00000400000000000000" pitchFamily="2" charset="-78"/>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5616" y="3617821"/>
            <a:ext cx="6912768" cy="3123547"/>
          </a:xfrm>
          <a:prstGeom prst="rect">
            <a:avLst/>
          </a:prstGeom>
        </p:spPr>
      </p:pic>
    </p:spTree>
    <p:extLst>
      <p:ext uri="{BB962C8B-B14F-4D97-AF65-F5344CB8AC3E}">
        <p14:creationId xmlns:p14="http://schemas.microsoft.com/office/powerpoint/2010/main" val="10861430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52662" y="0"/>
            <a:ext cx="8568952" cy="6192688"/>
          </a:xfrm>
        </p:spPr>
        <p:txBody>
          <a:bodyPr>
            <a:noAutofit/>
          </a:bodyPr>
          <a:lstStyle/>
          <a:p>
            <a:pPr marL="109728" indent="0" algn="justLow" rtl="1">
              <a:lnSpc>
                <a:spcPct val="250000"/>
              </a:lnSpc>
              <a:buNone/>
            </a:pPr>
            <a:r>
              <a:rPr lang="fa-IR" sz="2800" dirty="0" smtClean="0">
                <a:cs typeface="B Nazanin" pitchFamily="2" charset="-78"/>
              </a:rPr>
              <a:t>با </a:t>
            </a:r>
            <a:r>
              <a:rPr lang="fa-IR" sz="2800" dirty="0">
                <a:cs typeface="B Nazanin" pitchFamily="2" charset="-78"/>
              </a:rPr>
              <a:t>تصمیم هیئت مدیرة سازمان، کار جمع آوری، شناسایی و گردآوری این گونه کتاب</a:t>
            </a:r>
            <a:r>
              <a:rPr lang="en-US" sz="2800" dirty="0">
                <a:cs typeface="B Nazanin" pitchFamily="2" charset="-78"/>
              </a:rPr>
              <a:t>‌</a:t>
            </a:r>
            <a:r>
              <a:rPr lang="fa-IR" sz="2800" dirty="0">
                <a:cs typeface="B Nazanin" pitchFamily="2" charset="-78"/>
              </a:rPr>
              <a:t>ها در یک مخزن مجزا و مستقل از تمامی واحد های فرهنگی آستان قدس، از سال۱۳۸۳در رأس فعالیت</a:t>
            </a:r>
            <a:r>
              <a:rPr lang="en-US" sz="2800" dirty="0">
                <a:cs typeface="B Nazanin" pitchFamily="2" charset="-78"/>
              </a:rPr>
              <a:t>‌‌‌</a:t>
            </a:r>
            <a:r>
              <a:rPr lang="fa-IR" sz="2800" dirty="0">
                <a:cs typeface="B Nazanin" pitchFamily="2" charset="-78"/>
              </a:rPr>
              <a:t>های «ادارة مخطوطات» قرار گرفت و به لطف خداوند کریم این مجموعه در کنار مخزن خطی ایجاد شد تا به عنوان یکی از ارکان ادارة مخطوطات به اساتید، دانش پژوهان و دانشجویان خدمت کند</a:t>
            </a:r>
            <a:r>
              <a:rPr lang="en-US" sz="2800" dirty="0">
                <a:cs typeface="B Nazanin" pitchFamily="2" charset="-78"/>
              </a:rPr>
              <a:t>. </a:t>
            </a:r>
          </a:p>
          <a:p>
            <a:pPr marL="109728" indent="0" algn="justLow" rtl="1">
              <a:lnSpc>
                <a:spcPct val="250000"/>
              </a:lnSpc>
              <a:buNone/>
            </a:pPr>
            <a:endParaRPr lang="fa-IR" sz="2800" dirty="0">
              <a:cs typeface="B Nazanin" pitchFamily="2" charset="-78"/>
            </a:endParaRPr>
          </a:p>
        </p:txBody>
      </p:sp>
      <p:sp>
        <p:nvSpPr>
          <p:cNvPr id="3" name="Slide Number Placeholder 2"/>
          <p:cNvSpPr>
            <a:spLocks noGrp="1"/>
          </p:cNvSpPr>
          <p:nvPr>
            <p:ph type="sldNum" sz="quarter" idx="12"/>
          </p:nvPr>
        </p:nvSpPr>
        <p:spPr>
          <a:xfrm>
            <a:off x="6588224" y="6492875"/>
            <a:ext cx="2133600" cy="365125"/>
          </a:xfrm>
        </p:spPr>
        <p:txBody>
          <a:bodyPr/>
          <a:lstStyle/>
          <a:p>
            <a:fld id="{4B24C8FE-81C8-45AA-9600-4CE54DA52BF8}" type="slidenum">
              <a:rPr lang="fa-IR" sz="2400" smtClean="0">
                <a:cs typeface="B Nazanin" panose="00000400000000000000" pitchFamily="2" charset="-78"/>
              </a:rPr>
              <a:t>38</a:t>
            </a:fld>
            <a:endParaRPr lang="fa-IR" sz="2400" dirty="0">
              <a:cs typeface="B Nazanin" panose="00000400000000000000" pitchFamily="2" charset="-78"/>
            </a:endParaRPr>
          </a:p>
        </p:txBody>
      </p:sp>
    </p:spTree>
    <p:extLst>
      <p:ext uri="{BB962C8B-B14F-4D97-AF65-F5344CB8AC3E}">
        <p14:creationId xmlns:p14="http://schemas.microsoft.com/office/powerpoint/2010/main" val="7859594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95536" y="260648"/>
            <a:ext cx="8507288" cy="5818651"/>
          </a:xfrm>
        </p:spPr>
        <p:txBody>
          <a:bodyPr>
            <a:noAutofit/>
          </a:bodyPr>
          <a:lstStyle/>
          <a:p>
            <a:pPr marL="109728" indent="0" algn="justLow" rtl="1">
              <a:buNone/>
            </a:pPr>
            <a:r>
              <a:rPr lang="fa-IR" sz="2800" dirty="0">
                <a:cs typeface="B Nazanin" pitchFamily="2" charset="-78"/>
              </a:rPr>
              <a:t>قطعاً تصمیم در خصوص گردآوری این کتاب ها بر اساس بینش و آینده</a:t>
            </a:r>
            <a:r>
              <a:rPr lang="en-US" sz="2800" dirty="0">
                <a:cs typeface="B Nazanin" pitchFamily="2" charset="-78"/>
              </a:rPr>
              <a:t>‌</a:t>
            </a:r>
            <a:r>
              <a:rPr lang="fa-IR" sz="2800" dirty="0">
                <a:cs typeface="B Nazanin" pitchFamily="2" charset="-78"/>
              </a:rPr>
              <a:t>نگری وسیعی بوده است، ولی آنچه می</a:t>
            </a:r>
            <a:r>
              <a:rPr lang="en-US" sz="2800" dirty="0">
                <a:cs typeface="B Nazanin" pitchFamily="2" charset="-78"/>
              </a:rPr>
              <a:t>‌</a:t>
            </a:r>
            <a:r>
              <a:rPr lang="fa-IR" sz="2800" dirty="0">
                <a:cs typeface="B Nazanin" pitchFamily="2" charset="-78"/>
              </a:rPr>
              <a:t>توان در یک نگاه کلی به آن پی برد، معیارهای زیر است که راه را برای استقلال و غنای این مجموعه هموار نموده است</a:t>
            </a:r>
            <a:r>
              <a:rPr lang="en-US" sz="2800" dirty="0">
                <a:cs typeface="B Nazanin" pitchFamily="2" charset="-78"/>
              </a:rPr>
              <a:t>: </a:t>
            </a:r>
          </a:p>
          <a:p>
            <a:pPr marL="109728" indent="0" algn="justLow" rtl="1">
              <a:buNone/>
            </a:pPr>
            <a:r>
              <a:rPr lang="fa-IR" sz="2800" dirty="0">
                <a:cs typeface="B Nazanin" pitchFamily="2" charset="-78"/>
              </a:rPr>
              <a:t>۱) تخصصی</a:t>
            </a:r>
            <a:r>
              <a:rPr lang="en-US" sz="2800" dirty="0">
                <a:cs typeface="B Nazanin" pitchFamily="2" charset="-78"/>
              </a:rPr>
              <a:t>‌</a:t>
            </a:r>
            <a:r>
              <a:rPr lang="fa-IR" sz="2800" dirty="0">
                <a:cs typeface="B Nazanin" pitchFamily="2" charset="-78"/>
              </a:rPr>
              <a:t>نمودن مجموعه به منظور استفادة محققان و دانش</a:t>
            </a:r>
            <a:r>
              <a:rPr lang="en-US" sz="2800" dirty="0">
                <a:cs typeface="B Nazanin" pitchFamily="2" charset="-78"/>
              </a:rPr>
              <a:t>‌</a:t>
            </a:r>
            <a:r>
              <a:rPr lang="fa-IR" sz="2800" dirty="0">
                <a:cs typeface="B Nazanin" pitchFamily="2" charset="-78"/>
              </a:rPr>
              <a:t>پژوهان؛ </a:t>
            </a:r>
            <a:endParaRPr lang="en-US" sz="2800" dirty="0">
              <a:cs typeface="B Nazanin" pitchFamily="2" charset="-78"/>
            </a:endParaRPr>
          </a:p>
          <a:p>
            <a:pPr marL="109728" indent="0" algn="justLow" rtl="1">
              <a:buNone/>
            </a:pPr>
            <a:r>
              <a:rPr lang="fa-IR" sz="2800" dirty="0">
                <a:cs typeface="B Nazanin" pitchFamily="2" charset="-78"/>
              </a:rPr>
              <a:t>۲) حفاظت و نگهداری فیزیکی با توجه به شرایط خاص این کتاب</a:t>
            </a:r>
            <a:r>
              <a:rPr lang="en-US" sz="2800" dirty="0">
                <a:cs typeface="B Nazanin" pitchFamily="2" charset="-78"/>
              </a:rPr>
              <a:t>‌</a:t>
            </a:r>
            <a:r>
              <a:rPr lang="fa-IR" sz="2800" dirty="0">
                <a:cs typeface="B Nazanin" pitchFamily="2" charset="-78"/>
              </a:rPr>
              <a:t>ها (قدمت، نفیس بودن،</a:t>
            </a:r>
            <a:r>
              <a:rPr lang="en-US" sz="2800" dirty="0">
                <a:cs typeface="B Nazanin" pitchFamily="2" charset="-78"/>
              </a:rPr>
              <a:t> </a:t>
            </a:r>
            <a:r>
              <a:rPr lang="en-US" sz="2800" dirty="0" smtClean="0">
                <a:cs typeface="B Nazanin" pitchFamily="2" charset="-78"/>
              </a:rPr>
              <a:t>..</a:t>
            </a:r>
            <a:r>
              <a:rPr lang="fa-IR" sz="2800" dirty="0">
                <a:cs typeface="B Nazanin" pitchFamily="2" charset="-78"/>
              </a:rPr>
              <a:t>)؛</a:t>
            </a:r>
            <a:r>
              <a:rPr lang="en-US" sz="2800" dirty="0">
                <a:cs typeface="B Nazanin" pitchFamily="2" charset="-78"/>
              </a:rPr>
              <a:t> </a:t>
            </a:r>
            <a:endParaRPr lang="fa-IR" sz="2800" dirty="0" smtClean="0">
              <a:cs typeface="B Nazanin" pitchFamily="2" charset="-78"/>
            </a:endParaRPr>
          </a:p>
          <a:p>
            <a:pPr marL="109728" indent="0" algn="justLow" rtl="1">
              <a:buNone/>
            </a:pPr>
            <a:r>
              <a:rPr lang="fa-IR" sz="2800" dirty="0" smtClean="0">
                <a:cs typeface="B Nazanin" pitchFamily="2" charset="-78"/>
              </a:rPr>
              <a:t>۳</a:t>
            </a:r>
            <a:r>
              <a:rPr lang="fa-IR" sz="2800" dirty="0">
                <a:cs typeface="B Nazanin" pitchFamily="2" charset="-78"/>
              </a:rPr>
              <a:t>) کنترل و رعایت استاندارد از نظر رطوبت، گرما، نور که لازمة سلامت و حفاظت این گونه کتب است؛ </a:t>
            </a:r>
            <a:endParaRPr lang="en-US" sz="2800" dirty="0">
              <a:cs typeface="B Nazanin" pitchFamily="2" charset="-78"/>
            </a:endParaRPr>
          </a:p>
          <a:p>
            <a:pPr marL="109728" indent="0" algn="justLow" rtl="1">
              <a:buNone/>
            </a:pPr>
            <a:r>
              <a:rPr lang="fa-IR" sz="2800" dirty="0">
                <a:cs typeface="B Nazanin" pitchFamily="2" charset="-78"/>
              </a:rPr>
              <a:t>۴) امکان مقابله و بررسی کتاب</a:t>
            </a:r>
            <a:r>
              <a:rPr lang="en-US" sz="2800" dirty="0">
                <a:cs typeface="B Nazanin" pitchFamily="2" charset="-78"/>
              </a:rPr>
              <a:t>‌</a:t>
            </a:r>
            <a:r>
              <a:rPr lang="fa-IR" sz="2800" dirty="0">
                <a:cs typeface="B Nazanin" pitchFamily="2" charset="-78"/>
              </a:rPr>
              <a:t>ها به منظور تهیة کمبودها و رفع نواقص؛ </a:t>
            </a:r>
            <a:endParaRPr lang="en-US" sz="2800" dirty="0">
              <a:cs typeface="B Nazanin" pitchFamily="2" charset="-78"/>
            </a:endParaRPr>
          </a:p>
          <a:p>
            <a:pPr marL="109728" indent="0" algn="justLow" rtl="1">
              <a:buNone/>
            </a:pPr>
            <a:r>
              <a:rPr lang="fa-IR" sz="2800" dirty="0">
                <a:cs typeface="B Nazanin" pitchFamily="2" charset="-78"/>
              </a:rPr>
              <a:t>۵) ایجاد امکان برای محققانی که تمایل به مقایسه، مقابله، و مطالعة کتاب</a:t>
            </a:r>
            <a:r>
              <a:rPr lang="en-US" sz="2800" dirty="0">
                <a:cs typeface="B Nazanin" pitchFamily="2" charset="-78"/>
              </a:rPr>
              <a:t>‌</a:t>
            </a:r>
            <a:r>
              <a:rPr lang="fa-IR" sz="2800" dirty="0">
                <a:cs typeface="B Nazanin" pitchFamily="2" charset="-78"/>
              </a:rPr>
              <a:t>های خطی سنگی دارند</a:t>
            </a:r>
            <a:r>
              <a:rPr lang="en-US" sz="2800" dirty="0">
                <a:cs typeface="B Nazanin" pitchFamily="2" charset="-78"/>
              </a:rPr>
              <a:t>. </a:t>
            </a:r>
          </a:p>
          <a:p>
            <a:pPr marL="109728" indent="0" algn="justLow" rtl="1">
              <a:buNone/>
            </a:pPr>
            <a:endParaRPr lang="fa-IR" sz="2800" dirty="0">
              <a:cs typeface="B Nazanin" pitchFamily="2" charset="-78"/>
            </a:endParaRPr>
          </a:p>
        </p:txBody>
      </p:sp>
      <p:sp>
        <p:nvSpPr>
          <p:cNvPr id="3" name="Slide Number Placeholder 2"/>
          <p:cNvSpPr>
            <a:spLocks noGrp="1"/>
          </p:cNvSpPr>
          <p:nvPr>
            <p:ph type="sldNum" sz="quarter" idx="12"/>
          </p:nvPr>
        </p:nvSpPr>
        <p:spPr/>
        <p:txBody>
          <a:bodyPr/>
          <a:lstStyle/>
          <a:p>
            <a:fld id="{4B24C8FE-81C8-45AA-9600-4CE54DA52BF8}" type="slidenum">
              <a:rPr lang="fa-IR" sz="2400" smtClean="0">
                <a:cs typeface="B Nazanin" panose="00000400000000000000" pitchFamily="2" charset="-78"/>
              </a:rPr>
              <a:t>39</a:t>
            </a:fld>
            <a:endParaRPr lang="fa-IR" sz="2400">
              <a:cs typeface="B Nazanin" panose="00000400000000000000" pitchFamily="2" charset="-78"/>
            </a:endParaRPr>
          </a:p>
        </p:txBody>
      </p:sp>
    </p:spTree>
    <p:extLst>
      <p:ext uri="{BB962C8B-B14F-4D97-AF65-F5344CB8AC3E}">
        <p14:creationId xmlns:p14="http://schemas.microsoft.com/office/powerpoint/2010/main" val="13250670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1000"/>
                                        <p:tgtEl>
                                          <p:spTgt spid="2">
                                            <p:txEl>
                                              <p:pRg st="1" end="1"/>
                                            </p:txEl>
                                          </p:spTgt>
                                        </p:tgtEl>
                                      </p:cBhvr>
                                    </p:animEffect>
                                    <p:anim calcmode="lin" valueType="num">
                                      <p:cBhvr>
                                        <p:cTn id="8"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fade">
                                      <p:cBhvr>
                                        <p:cTn id="14" dur="1000"/>
                                        <p:tgtEl>
                                          <p:spTgt spid="2">
                                            <p:txEl>
                                              <p:pRg st="2" end="2"/>
                                            </p:txEl>
                                          </p:spTgt>
                                        </p:tgtEl>
                                      </p:cBhvr>
                                    </p:animEffect>
                                    <p:anim calcmode="lin" valueType="num">
                                      <p:cBhvr>
                                        <p:cTn id="15"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Effect transition="in" filter="fade">
                                      <p:cBhvr>
                                        <p:cTn id="21" dur="1000"/>
                                        <p:tgtEl>
                                          <p:spTgt spid="2">
                                            <p:txEl>
                                              <p:pRg st="3" end="3"/>
                                            </p:txEl>
                                          </p:spTgt>
                                        </p:tgtEl>
                                      </p:cBhvr>
                                    </p:animEffect>
                                    <p:anim calcmode="lin" valueType="num">
                                      <p:cBhvr>
                                        <p:cTn id="22"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4" end="4"/>
                                            </p:txEl>
                                          </p:spTgt>
                                        </p:tgtEl>
                                        <p:attrNameLst>
                                          <p:attrName>style.visibility</p:attrName>
                                        </p:attrNameLst>
                                      </p:cBhvr>
                                      <p:to>
                                        <p:strVal val="visible"/>
                                      </p:to>
                                    </p:set>
                                    <p:animEffect transition="in" filter="fade">
                                      <p:cBhvr>
                                        <p:cTn id="28" dur="1000"/>
                                        <p:tgtEl>
                                          <p:spTgt spid="2">
                                            <p:txEl>
                                              <p:pRg st="4" end="4"/>
                                            </p:txEl>
                                          </p:spTgt>
                                        </p:tgtEl>
                                      </p:cBhvr>
                                    </p:animEffect>
                                    <p:anim calcmode="lin" valueType="num">
                                      <p:cBhvr>
                                        <p:cTn id="29"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
                                            <p:txEl>
                                              <p:pRg st="5" end="5"/>
                                            </p:txEl>
                                          </p:spTgt>
                                        </p:tgtEl>
                                        <p:attrNameLst>
                                          <p:attrName>style.visibility</p:attrName>
                                        </p:attrNameLst>
                                      </p:cBhvr>
                                      <p:to>
                                        <p:strVal val="visible"/>
                                      </p:to>
                                    </p:set>
                                    <p:animEffect transition="in" filter="fade">
                                      <p:cBhvr>
                                        <p:cTn id="35" dur="1000"/>
                                        <p:tgtEl>
                                          <p:spTgt spid="2">
                                            <p:txEl>
                                              <p:pRg st="5" end="5"/>
                                            </p:txEl>
                                          </p:spTgt>
                                        </p:tgtEl>
                                      </p:cBhvr>
                                    </p:animEffect>
                                    <p:anim calcmode="lin" valueType="num">
                                      <p:cBhvr>
                                        <p:cTn id="36"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418661"/>
            <a:ext cx="8435280" cy="5674635"/>
          </a:xfrm>
        </p:spPr>
        <p:txBody>
          <a:bodyPr>
            <a:normAutofit/>
          </a:bodyPr>
          <a:lstStyle/>
          <a:p>
            <a:pPr marL="109728" indent="0" algn="just" rtl="1">
              <a:lnSpc>
                <a:spcPct val="160000"/>
              </a:lnSpc>
              <a:buNone/>
            </a:pPr>
            <a:r>
              <a:rPr lang="fa-IR" sz="2800" b="1" dirty="0">
                <a:cs typeface="B Nazanin" pitchFamily="2" charset="-78"/>
              </a:rPr>
              <a:t>چکیده</a:t>
            </a:r>
            <a:endParaRPr lang="en-US" sz="2800" b="1" i="1" dirty="0">
              <a:cs typeface="B Nazanin" pitchFamily="2" charset="-78"/>
            </a:endParaRPr>
          </a:p>
          <a:p>
            <a:pPr marL="109728" indent="0" algn="just" rtl="1">
              <a:lnSpc>
                <a:spcPct val="160000"/>
              </a:lnSpc>
              <a:buNone/>
            </a:pPr>
            <a:r>
              <a:rPr lang="fa-IR" sz="2800" dirty="0">
                <a:cs typeface="B Nazanin" pitchFamily="2" charset="-78"/>
              </a:rPr>
              <a:t>چاپ سنگی یا لیتوگرافی بیش از ۷۰ سال چاپخانه های ایران را در انحصار خود داشت. یکی از ویژگی های نسخه های چاپ سنگی که همواره مورد تأیید اهل فرهنگ بوده، خط آن</a:t>
            </a:r>
            <a:r>
              <a:rPr lang="en-US" sz="2800" dirty="0">
                <a:cs typeface="B Nazanin" pitchFamily="2" charset="-78"/>
              </a:rPr>
              <a:t>‌</a:t>
            </a:r>
            <a:r>
              <a:rPr lang="fa-IR" sz="2800" dirty="0">
                <a:cs typeface="B Nazanin" pitchFamily="2" charset="-78"/>
              </a:rPr>
              <a:t>ها </a:t>
            </a:r>
            <a:r>
              <a:rPr lang="fa-IR" sz="2800" dirty="0" smtClean="0">
                <a:cs typeface="B Nazanin" pitchFamily="2" charset="-78"/>
              </a:rPr>
              <a:t> </a:t>
            </a:r>
            <a:r>
              <a:rPr lang="fa-IR" sz="2800" dirty="0">
                <a:cs typeface="B Nazanin" pitchFamily="2" charset="-78"/>
              </a:rPr>
              <a:t>به خصوص خط نستعلیق </a:t>
            </a:r>
            <a:r>
              <a:rPr lang="fa-IR" sz="2800" dirty="0" smtClean="0">
                <a:cs typeface="B Nazanin" pitchFamily="2" charset="-78"/>
              </a:rPr>
              <a:t> </a:t>
            </a:r>
            <a:r>
              <a:rPr lang="fa-IR" sz="2800" dirty="0">
                <a:cs typeface="B Nazanin" pitchFamily="2" charset="-78"/>
              </a:rPr>
              <a:t>است که در چاپ این کتاب ها مورد استفاده قرار گرفته</a:t>
            </a:r>
            <a:r>
              <a:rPr lang="en-US" sz="2800" dirty="0">
                <a:cs typeface="B Nazanin" pitchFamily="2" charset="-78"/>
              </a:rPr>
              <a:t>.  </a:t>
            </a:r>
            <a:r>
              <a:rPr lang="fa-IR" sz="2800" dirty="0">
                <a:cs typeface="B Nazanin" pitchFamily="2" charset="-78"/>
              </a:rPr>
              <a:t>نسخه های چاپ سنگی با نسخه های خطی شباهت هایی دارند که در مقالة حاضر ضمن بیان این شباهت ها دربارة تاریخ چاپ، تاریخچة چاپ سنگی، روش کار در چاپ سنگی، چاپ سنگی در ایران، و دست</a:t>
            </a:r>
            <a:r>
              <a:rPr lang="en-US" sz="2800" dirty="0">
                <a:cs typeface="B Nazanin" pitchFamily="2" charset="-78"/>
              </a:rPr>
              <a:t>‌</a:t>
            </a:r>
            <a:r>
              <a:rPr lang="fa-IR" sz="2800" dirty="0">
                <a:cs typeface="B Nazanin" pitchFamily="2" charset="-78"/>
              </a:rPr>
              <a:t>اندرکاران چاپ سنگی بحث می</a:t>
            </a:r>
            <a:r>
              <a:rPr lang="en-US" sz="2800" dirty="0">
                <a:cs typeface="B Nazanin" pitchFamily="2" charset="-78"/>
              </a:rPr>
              <a:t>‌</a:t>
            </a:r>
            <a:r>
              <a:rPr lang="fa-IR" sz="2800" dirty="0">
                <a:cs typeface="B Nazanin" pitchFamily="2" charset="-78"/>
              </a:rPr>
              <a:t>شود</a:t>
            </a:r>
            <a:r>
              <a:rPr lang="en-US" sz="2800" dirty="0">
                <a:cs typeface="B Nazanin" pitchFamily="2" charset="-78"/>
              </a:rPr>
              <a:t> . </a:t>
            </a:r>
            <a:endParaRPr lang="fa-IR" sz="2800" dirty="0">
              <a:cs typeface="B Nazanin" pitchFamily="2" charset="-78"/>
            </a:endParaRPr>
          </a:p>
        </p:txBody>
      </p:sp>
      <p:sp>
        <p:nvSpPr>
          <p:cNvPr id="3" name="Slide Number Placeholder 2"/>
          <p:cNvSpPr>
            <a:spLocks noGrp="1"/>
          </p:cNvSpPr>
          <p:nvPr>
            <p:ph type="sldNum" sz="quarter" idx="12"/>
          </p:nvPr>
        </p:nvSpPr>
        <p:spPr/>
        <p:txBody>
          <a:bodyPr/>
          <a:lstStyle/>
          <a:p>
            <a:fld id="{4B24C8FE-81C8-45AA-9600-4CE54DA52BF8}" type="slidenum">
              <a:rPr lang="fa-IR" sz="2400" smtClean="0">
                <a:cs typeface="B Nazanin" panose="00000400000000000000" pitchFamily="2" charset="-78"/>
              </a:rPr>
              <a:t>4</a:t>
            </a:fld>
            <a:endParaRPr lang="fa-IR" sz="2400">
              <a:cs typeface="B Nazanin" panose="00000400000000000000" pitchFamily="2" charset="-78"/>
            </a:endParaRPr>
          </a:p>
        </p:txBody>
      </p:sp>
    </p:spTree>
    <p:extLst>
      <p:ext uri="{BB962C8B-B14F-4D97-AF65-F5344CB8AC3E}">
        <p14:creationId xmlns:p14="http://schemas.microsoft.com/office/powerpoint/2010/main" val="34167456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60648"/>
            <a:ext cx="8363272" cy="5746643"/>
          </a:xfrm>
        </p:spPr>
        <p:txBody>
          <a:bodyPr>
            <a:normAutofit/>
          </a:bodyPr>
          <a:lstStyle/>
          <a:p>
            <a:pPr marL="109728" indent="0" algn="justLow" rtl="1">
              <a:lnSpc>
                <a:spcPct val="250000"/>
              </a:lnSpc>
              <a:buNone/>
            </a:pPr>
            <a:r>
              <a:rPr lang="fa-IR" sz="2800" dirty="0">
                <a:cs typeface="B Nazanin" pitchFamily="2" charset="-78"/>
              </a:rPr>
              <a:t>اکنون مخزن کتاب</a:t>
            </a:r>
            <a:r>
              <a:rPr lang="en-US" sz="2800" dirty="0">
                <a:cs typeface="B Nazanin" pitchFamily="2" charset="-78"/>
              </a:rPr>
              <a:t>‌</a:t>
            </a:r>
            <a:r>
              <a:rPr lang="fa-IR" sz="2800" dirty="0">
                <a:cs typeface="B Nazanin" pitchFamily="2" charset="-78"/>
              </a:rPr>
              <a:t>های سنگی کتابخانة مرکزی آستان قدس رضوی با مجموعه ای بالغ بر ۲۷۰۰۰ نسخه در موضوعات مختلف یکی از بزرگ</a:t>
            </a:r>
            <a:r>
              <a:rPr lang="en-US" sz="2800" dirty="0">
                <a:cs typeface="B Nazanin" pitchFamily="2" charset="-78"/>
              </a:rPr>
              <a:t>‌</a:t>
            </a:r>
            <a:r>
              <a:rPr lang="fa-IR" sz="2800" dirty="0">
                <a:cs typeface="B Nazanin" pitchFamily="2" charset="-78"/>
              </a:rPr>
              <a:t>ترین و غنی</a:t>
            </a:r>
            <a:r>
              <a:rPr lang="en-US" sz="2800" dirty="0">
                <a:cs typeface="B Nazanin" pitchFamily="2" charset="-78"/>
              </a:rPr>
              <a:t>‌</a:t>
            </a:r>
            <a:r>
              <a:rPr lang="fa-IR" sz="2800" dirty="0">
                <a:cs typeface="B Nazanin" pitchFamily="2" charset="-78"/>
              </a:rPr>
              <a:t>ترین مخازن چاپ سنگی در ایران و بلکه در جهان محسوب می گردد</a:t>
            </a:r>
            <a:r>
              <a:rPr lang="en-US" sz="2800" dirty="0">
                <a:cs typeface="B Nazanin" pitchFamily="2" charset="-78"/>
              </a:rPr>
              <a:t>. </a:t>
            </a:r>
            <a:r>
              <a:rPr lang="fa-IR" sz="2800" dirty="0">
                <a:cs typeface="B Nazanin" pitchFamily="2" charset="-78"/>
              </a:rPr>
              <a:t>بسیاری از این کتاب ها توسط بانیان، واقفان و خیّران در دوره های مختلف به کتابخانة مرکزی اهدا گردیده است</a:t>
            </a:r>
            <a:r>
              <a:rPr lang="en-US" sz="2800" dirty="0">
                <a:cs typeface="B Nazanin" pitchFamily="2" charset="-78"/>
              </a:rPr>
              <a:t>. </a:t>
            </a:r>
          </a:p>
          <a:p>
            <a:pPr marL="109728" indent="0" algn="justLow" rtl="1">
              <a:lnSpc>
                <a:spcPct val="250000"/>
              </a:lnSpc>
              <a:buNone/>
            </a:pPr>
            <a:endParaRPr lang="fa-IR" sz="2800" dirty="0">
              <a:cs typeface="B Nazanin" pitchFamily="2" charset="-78"/>
            </a:endParaRPr>
          </a:p>
        </p:txBody>
      </p:sp>
      <p:sp>
        <p:nvSpPr>
          <p:cNvPr id="3" name="Slide Number Placeholder 2"/>
          <p:cNvSpPr>
            <a:spLocks noGrp="1"/>
          </p:cNvSpPr>
          <p:nvPr>
            <p:ph type="sldNum" sz="quarter" idx="12"/>
          </p:nvPr>
        </p:nvSpPr>
        <p:spPr/>
        <p:txBody>
          <a:bodyPr/>
          <a:lstStyle/>
          <a:p>
            <a:fld id="{4B24C8FE-81C8-45AA-9600-4CE54DA52BF8}" type="slidenum">
              <a:rPr lang="fa-IR" sz="2400" smtClean="0">
                <a:cs typeface="B Nazanin" panose="00000400000000000000" pitchFamily="2" charset="-78"/>
              </a:rPr>
              <a:t>40</a:t>
            </a:fld>
            <a:endParaRPr lang="fa-IR" sz="2400">
              <a:cs typeface="B Nazanin" panose="00000400000000000000" pitchFamily="2" charset="-78"/>
            </a:endParaRPr>
          </a:p>
        </p:txBody>
      </p:sp>
    </p:spTree>
    <p:extLst>
      <p:ext uri="{BB962C8B-B14F-4D97-AF65-F5344CB8AC3E}">
        <p14:creationId xmlns:p14="http://schemas.microsoft.com/office/powerpoint/2010/main" val="25374846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60648"/>
            <a:ext cx="8363272" cy="5746643"/>
          </a:xfrm>
        </p:spPr>
        <p:txBody>
          <a:bodyPr>
            <a:normAutofit/>
          </a:bodyPr>
          <a:lstStyle/>
          <a:p>
            <a:pPr marL="109728" indent="0" algn="justLow" rtl="1">
              <a:lnSpc>
                <a:spcPct val="200000"/>
              </a:lnSpc>
              <a:buNone/>
            </a:pPr>
            <a:r>
              <a:rPr lang="fa-IR" sz="2800" dirty="0" smtClean="0">
                <a:cs typeface="B Nazanin" pitchFamily="2" charset="-78"/>
              </a:rPr>
              <a:t>تمامی </a:t>
            </a:r>
            <a:r>
              <a:rPr lang="fa-IR" sz="2800" dirty="0">
                <a:cs typeface="B Nazanin" pitchFamily="2" charset="-78"/>
              </a:rPr>
              <a:t>کتاب های موجود در این مخزن در موضوعات دهگانه رده بندی گردیده</a:t>
            </a:r>
            <a:r>
              <a:rPr lang="en-US" sz="2800" dirty="0">
                <a:cs typeface="B Nazanin" pitchFamily="2" charset="-78"/>
              </a:rPr>
              <a:t>‌</a:t>
            </a:r>
            <a:r>
              <a:rPr lang="fa-IR" sz="2800" dirty="0">
                <a:cs typeface="B Nazanin" pitchFamily="2" charset="-78"/>
              </a:rPr>
              <a:t>اند</a:t>
            </a:r>
            <a:r>
              <a:rPr lang="en-US" sz="2800" dirty="0">
                <a:cs typeface="B Nazanin" pitchFamily="2" charset="-78"/>
              </a:rPr>
              <a:t>. </a:t>
            </a:r>
            <a:r>
              <a:rPr lang="fa-IR" sz="2800" dirty="0">
                <a:cs typeface="B Nazanin" pitchFamily="2" charset="-78"/>
              </a:rPr>
              <a:t>جدول زیر تعداد کتاب های چاپ</a:t>
            </a:r>
            <a:r>
              <a:rPr lang="en-US" sz="2800" dirty="0">
                <a:cs typeface="B Nazanin" pitchFamily="2" charset="-78"/>
              </a:rPr>
              <a:t>‌</a:t>
            </a:r>
            <a:r>
              <a:rPr lang="fa-IR" sz="2800" dirty="0">
                <a:cs typeface="B Nazanin" pitchFamily="2" charset="-78"/>
              </a:rPr>
              <a:t>شده در هر موضوع را نشان می دهد</a:t>
            </a:r>
            <a:r>
              <a:rPr lang="en-US" sz="2800" dirty="0">
                <a:cs typeface="B Nazanin" pitchFamily="2" charset="-78"/>
              </a:rPr>
              <a:t>. </a:t>
            </a:r>
            <a:r>
              <a:rPr lang="fa-IR" sz="2800" dirty="0">
                <a:cs typeface="B Nazanin" pitchFamily="2" charset="-78"/>
              </a:rPr>
              <a:t>پراکندگی نشان داده</a:t>
            </a:r>
            <a:r>
              <a:rPr lang="en-US" sz="2800" dirty="0">
                <a:cs typeface="B Nazanin" pitchFamily="2" charset="-78"/>
              </a:rPr>
              <a:t>‌</a:t>
            </a:r>
            <a:r>
              <a:rPr lang="fa-IR" sz="2800" dirty="0">
                <a:cs typeface="B Nazanin" pitchFamily="2" charset="-78"/>
              </a:rPr>
              <a:t>شده در جدول بیانگر این واقعیت است که عمر کوتاه چاپ سنگی در ایران و بی</a:t>
            </a:r>
            <a:r>
              <a:rPr lang="en-US" sz="2800" dirty="0">
                <a:cs typeface="B Nazanin" pitchFamily="2" charset="-78"/>
              </a:rPr>
              <a:t>‌</a:t>
            </a:r>
            <a:r>
              <a:rPr lang="fa-IR" sz="2800" dirty="0">
                <a:cs typeface="B Nazanin" pitchFamily="2" charset="-78"/>
              </a:rPr>
              <a:t>توجهی سیاستگذاران آن دوران در جذب و استقبال از علوم جدید سبب گردید در بعضی موضوعات (بخصوص فلسفه، هنر، و علوم اجتماعی)، چاپ ها بسیار کم و نازل باشد</a:t>
            </a:r>
            <a:r>
              <a:rPr lang="en-US" sz="2800" dirty="0">
                <a:cs typeface="B Nazanin" pitchFamily="2" charset="-78"/>
              </a:rPr>
              <a:t>. </a:t>
            </a:r>
          </a:p>
          <a:p>
            <a:pPr marL="109728" indent="0" algn="justLow" rtl="1">
              <a:lnSpc>
                <a:spcPct val="200000"/>
              </a:lnSpc>
              <a:buNone/>
            </a:pPr>
            <a:endParaRPr lang="fa-IR" sz="2800" dirty="0">
              <a:cs typeface="B Nazanin" pitchFamily="2" charset="-78"/>
            </a:endParaRPr>
          </a:p>
        </p:txBody>
      </p:sp>
      <p:sp>
        <p:nvSpPr>
          <p:cNvPr id="3" name="Slide Number Placeholder 2"/>
          <p:cNvSpPr>
            <a:spLocks noGrp="1"/>
          </p:cNvSpPr>
          <p:nvPr>
            <p:ph type="sldNum" sz="quarter" idx="12"/>
          </p:nvPr>
        </p:nvSpPr>
        <p:spPr/>
        <p:txBody>
          <a:bodyPr/>
          <a:lstStyle/>
          <a:p>
            <a:fld id="{4B24C8FE-81C8-45AA-9600-4CE54DA52BF8}" type="slidenum">
              <a:rPr lang="fa-IR" sz="2400" smtClean="0">
                <a:cs typeface="B Nazanin" panose="00000400000000000000" pitchFamily="2" charset="-78"/>
              </a:rPr>
              <a:t>41</a:t>
            </a:fld>
            <a:endParaRPr lang="fa-IR" sz="2400" dirty="0">
              <a:cs typeface="B Nazanin" panose="00000400000000000000" pitchFamily="2" charset="-78"/>
            </a:endParaRPr>
          </a:p>
        </p:txBody>
      </p:sp>
    </p:spTree>
    <p:extLst>
      <p:ext uri="{BB962C8B-B14F-4D97-AF65-F5344CB8AC3E}">
        <p14:creationId xmlns:p14="http://schemas.microsoft.com/office/powerpoint/2010/main" val="7964328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1520" y="188640"/>
            <a:ext cx="8640960" cy="6192688"/>
          </a:xfrm>
        </p:spPr>
        <p:txBody>
          <a:bodyPr>
            <a:normAutofit fontScale="55000" lnSpcReduction="20000"/>
          </a:bodyPr>
          <a:lstStyle/>
          <a:p>
            <a:pPr marL="109728" indent="0" algn="justLow" rtl="1">
              <a:lnSpc>
                <a:spcPct val="170000"/>
              </a:lnSpc>
              <a:buNone/>
            </a:pPr>
            <a:r>
              <a:rPr lang="fa-IR" sz="4000" dirty="0">
                <a:cs typeface="B Nazanin" pitchFamily="2" charset="-78"/>
              </a:rPr>
              <a:t>آمار موجودی کتاب</a:t>
            </a:r>
            <a:r>
              <a:rPr lang="en-US" sz="4000" dirty="0">
                <a:cs typeface="B Nazanin" pitchFamily="2" charset="-78"/>
              </a:rPr>
              <a:t>‌</a:t>
            </a:r>
            <a:r>
              <a:rPr lang="fa-IR" sz="4000" dirty="0">
                <a:cs typeface="B Nazanin" pitchFamily="2" charset="-78"/>
              </a:rPr>
              <a:t>های چاپ سنگی در کتابخانة آستان قدس رضوی به تفکیک موضوع</a:t>
            </a:r>
            <a:r>
              <a:rPr lang="en-US" sz="4000" dirty="0">
                <a:cs typeface="B Nazanin" pitchFamily="2" charset="-78"/>
              </a:rPr>
              <a:t> </a:t>
            </a:r>
            <a:br>
              <a:rPr lang="en-US" sz="4000" dirty="0">
                <a:cs typeface="B Nazanin" pitchFamily="2" charset="-78"/>
              </a:rPr>
            </a:br>
            <a:r>
              <a:rPr lang="fa-IR" sz="4000" dirty="0">
                <a:cs typeface="B Nazanin" pitchFamily="2" charset="-78"/>
              </a:rPr>
              <a:t>موضوع کد رده بندی درصد تعداد</a:t>
            </a:r>
            <a:r>
              <a:rPr lang="en-US" sz="4000" dirty="0">
                <a:cs typeface="B Nazanin" pitchFamily="2" charset="-78"/>
              </a:rPr>
              <a:t>:</a:t>
            </a:r>
          </a:p>
          <a:p>
            <a:pPr marL="109728" indent="0" algn="justLow" rtl="1">
              <a:lnSpc>
                <a:spcPct val="170000"/>
              </a:lnSpc>
              <a:buNone/>
            </a:pPr>
            <a:r>
              <a:rPr lang="fa-IR" sz="4000" dirty="0">
                <a:cs typeface="B Nazanin" pitchFamily="2" charset="-78"/>
              </a:rPr>
              <a:t>مرجع ـ کلیات ۰۰۰ ۲ ۵۲۸</a:t>
            </a:r>
            <a:r>
              <a:rPr lang="en-US" sz="4000" dirty="0">
                <a:cs typeface="B Nazanin" pitchFamily="2" charset="-78"/>
              </a:rPr>
              <a:t> </a:t>
            </a:r>
            <a:r>
              <a:rPr lang="fa-IR" sz="4000" dirty="0" smtClean="0">
                <a:cs typeface="B Nazanin" pitchFamily="2" charset="-78"/>
              </a:rPr>
              <a:t>			فلسفه </a:t>
            </a:r>
            <a:r>
              <a:rPr lang="fa-IR" sz="4000" dirty="0">
                <a:cs typeface="B Nazanin" pitchFamily="2" charset="-78"/>
              </a:rPr>
              <a:t>ـ روان شناسی ۱۰۰ ۵</a:t>
            </a:r>
            <a:r>
              <a:rPr lang="en-US" sz="4000" dirty="0">
                <a:cs typeface="B Nazanin" pitchFamily="2" charset="-78"/>
              </a:rPr>
              <a:t>/ </a:t>
            </a:r>
            <a:r>
              <a:rPr lang="fa-IR" sz="4000" dirty="0">
                <a:cs typeface="B Nazanin" pitchFamily="2" charset="-78"/>
              </a:rPr>
              <a:t>۳ ۹۲۵</a:t>
            </a:r>
            <a:r>
              <a:rPr lang="en-US" sz="4000" dirty="0">
                <a:cs typeface="B Nazanin" pitchFamily="2" charset="-78"/>
              </a:rPr>
              <a:t> </a:t>
            </a:r>
            <a:br>
              <a:rPr lang="en-US" sz="4000" dirty="0">
                <a:cs typeface="B Nazanin" pitchFamily="2" charset="-78"/>
              </a:rPr>
            </a:br>
            <a:r>
              <a:rPr lang="fa-IR" sz="4000" dirty="0">
                <a:cs typeface="B Nazanin" pitchFamily="2" charset="-78"/>
              </a:rPr>
              <a:t>ادیان ۲۰۰ ۶۱ ۱۶۱۲۱</a:t>
            </a:r>
            <a:r>
              <a:rPr lang="en-US" sz="4000" dirty="0">
                <a:cs typeface="B Nazanin" pitchFamily="2" charset="-78"/>
              </a:rPr>
              <a:t> </a:t>
            </a:r>
            <a:r>
              <a:rPr lang="en-US" sz="4000" dirty="0" smtClean="0">
                <a:cs typeface="B Nazanin" pitchFamily="2" charset="-78"/>
              </a:rPr>
              <a:t>			</a:t>
            </a:r>
            <a:r>
              <a:rPr lang="fa-IR" sz="4000" dirty="0" smtClean="0">
                <a:cs typeface="B Nazanin" pitchFamily="2" charset="-78"/>
              </a:rPr>
              <a:t>علوم </a:t>
            </a:r>
            <a:r>
              <a:rPr lang="fa-IR" sz="4000" dirty="0">
                <a:cs typeface="B Nazanin" pitchFamily="2" charset="-78"/>
              </a:rPr>
              <a:t>اجتماعی ۳۰۰ ۵</a:t>
            </a:r>
            <a:r>
              <a:rPr lang="en-US" sz="4000" dirty="0">
                <a:cs typeface="B Nazanin" pitchFamily="2" charset="-78"/>
              </a:rPr>
              <a:t>/ </a:t>
            </a:r>
            <a:r>
              <a:rPr lang="fa-IR" sz="4000" dirty="0">
                <a:cs typeface="B Nazanin" pitchFamily="2" charset="-78"/>
              </a:rPr>
              <a:t>۰ ۱۳۲</a:t>
            </a:r>
            <a:r>
              <a:rPr lang="en-US" sz="4000" dirty="0">
                <a:cs typeface="B Nazanin" pitchFamily="2" charset="-78"/>
              </a:rPr>
              <a:t> </a:t>
            </a:r>
            <a:br>
              <a:rPr lang="en-US" sz="4000" dirty="0">
                <a:cs typeface="B Nazanin" pitchFamily="2" charset="-78"/>
              </a:rPr>
            </a:br>
            <a:r>
              <a:rPr lang="fa-IR" sz="4000" dirty="0">
                <a:cs typeface="B Nazanin" pitchFamily="2" charset="-78"/>
              </a:rPr>
              <a:t>زبان ۴۰۰ ۷ ۱۸۵۰</a:t>
            </a:r>
            <a:r>
              <a:rPr lang="en-US" sz="4000" dirty="0">
                <a:cs typeface="B Nazanin" pitchFamily="2" charset="-78"/>
              </a:rPr>
              <a:t> </a:t>
            </a:r>
            <a:r>
              <a:rPr lang="en-US" sz="4000" dirty="0" smtClean="0">
                <a:cs typeface="B Nazanin" pitchFamily="2" charset="-78"/>
              </a:rPr>
              <a:t>				</a:t>
            </a:r>
            <a:r>
              <a:rPr lang="fa-IR" sz="4000" dirty="0" smtClean="0">
                <a:cs typeface="B Nazanin" pitchFamily="2" charset="-78"/>
              </a:rPr>
              <a:t>علوم </a:t>
            </a:r>
            <a:r>
              <a:rPr lang="fa-IR" sz="4000" dirty="0">
                <a:cs typeface="B Nazanin" pitchFamily="2" charset="-78"/>
              </a:rPr>
              <a:t>خالص ۵۰۰ ۵</a:t>
            </a:r>
            <a:r>
              <a:rPr lang="en-US" sz="4000" dirty="0">
                <a:cs typeface="B Nazanin" pitchFamily="2" charset="-78"/>
              </a:rPr>
              <a:t>/ </a:t>
            </a:r>
            <a:r>
              <a:rPr lang="fa-IR" sz="4000" dirty="0">
                <a:cs typeface="B Nazanin" pitchFamily="2" charset="-78"/>
              </a:rPr>
              <a:t>۱ ۳۹۶</a:t>
            </a:r>
            <a:r>
              <a:rPr lang="en-US" sz="4000" dirty="0">
                <a:cs typeface="B Nazanin" pitchFamily="2" charset="-78"/>
              </a:rPr>
              <a:t> </a:t>
            </a:r>
            <a:br>
              <a:rPr lang="en-US" sz="4000" dirty="0">
                <a:cs typeface="B Nazanin" pitchFamily="2" charset="-78"/>
              </a:rPr>
            </a:br>
            <a:r>
              <a:rPr lang="fa-IR" sz="4000" dirty="0">
                <a:cs typeface="B Nazanin" pitchFamily="2" charset="-78"/>
              </a:rPr>
              <a:t>علوم نظری ۶۰۰ ۵</a:t>
            </a:r>
            <a:r>
              <a:rPr lang="en-US" sz="4000" dirty="0">
                <a:cs typeface="B Nazanin" pitchFamily="2" charset="-78"/>
              </a:rPr>
              <a:t>/ </a:t>
            </a:r>
            <a:r>
              <a:rPr lang="fa-IR" sz="4000" dirty="0">
                <a:cs typeface="B Nazanin" pitchFamily="2" charset="-78"/>
              </a:rPr>
              <a:t>۲ ۵۳۸</a:t>
            </a:r>
            <a:r>
              <a:rPr lang="en-US" sz="4000" dirty="0">
                <a:cs typeface="B Nazanin" pitchFamily="2" charset="-78"/>
              </a:rPr>
              <a:t> </a:t>
            </a:r>
            <a:r>
              <a:rPr lang="en-US" sz="4000" dirty="0" smtClean="0">
                <a:cs typeface="B Nazanin" pitchFamily="2" charset="-78"/>
              </a:rPr>
              <a:t>			</a:t>
            </a:r>
            <a:r>
              <a:rPr lang="fa-IR" sz="4000" dirty="0" smtClean="0">
                <a:cs typeface="B Nazanin" pitchFamily="2" charset="-78"/>
              </a:rPr>
              <a:t>هنر </a:t>
            </a:r>
            <a:r>
              <a:rPr lang="fa-IR" sz="4000" dirty="0">
                <a:cs typeface="B Nazanin" pitchFamily="2" charset="-78"/>
              </a:rPr>
              <a:t>۷۰۰ ۱۸</a:t>
            </a:r>
            <a:r>
              <a:rPr lang="en-US" sz="4000" dirty="0">
                <a:cs typeface="B Nazanin" pitchFamily="2" charset="-78"/>
              </a:rPr>
              <a:t> </a:t>
            </a:r>
            <a:br>
              <a:rPr lang="en-US" sz="4000" dirty="0">
                <a:cs typeface="B Nazanin" pitchFamily="2" charset="-78"/>
              </a:rPr>
            </a:br>
            <a:r>
              <a:rPr lang="fa-IR" sz="4000" dirty="0">
                <a:cs typeface="B Nazanin" pitchFamily="2" charset="-78"/>
              </a:rPr>
              <a:t>ادبیات ۸۰۰ ۱۴ ۳۸۳۲</a:t>
            </a:r>
            <a:r>
              <a:rPr lang="en-US" sz="4000" dirty="0">
                <a:cs typeface="B Nazanin" pitchFamily="2" charset="-78"/>
              </a:rPr>
              <a:t> </a:t>
            </a:r>
            <a:r>
              <a:rPr lang="en-US" sz="4000" dirty="0" smtClean="0">
                <a:cs typeface="B Nazanin" pitchFamily="2" charset="-78"/>
              </a:rPr>
              <a:t>			</a:t>
            </a:r>
            <a:r>
              <a:rPr lang="fa-IR" sz="4000" dirty="0" smtClean="0">
                <a:cs typeface="B Nazanin" pitchFamily="2" charset="-78"/>
              </a:rPr>
              <a:t>تاریخ </a:t>
            </a:r>
            <a:r>
              <a:rPr lang="fa-IR" sz="4000" dirty="0">
                <a:cs typeface="B Nazanin" pitchFamily="2" charset="-78"/>
              </a:rPr>
              <a:t>جغرافیا ۹۰۰ ۸ ۲۱۱۴</a:t>
            </a:r>
            <a:r>
              <a:rPr lang="en-US" sz="4000" dirty="0">
                <a:cs typeface="B Nazanin" pitchFamily="2" charset="-78"/>
              </a:rPr>
              <a:t> </a:t>
            </a:r>
            <a:br>
              <a:rPr lang="en-US" sz="4000" dirty="0">
                <a:cs typeface="B Nazanin" pitchFamily="2" charset="-78"/>
              </a:rPr>
            </a:br>
            <a:r>
              <a:rPr lang="fa-IR" sz="4000" dirty="0">
                <a:cs typeface="B Nazanin" pitchFamily="2" charset="-78"/>
              </a:rPr>
              <a:t>تعداد کل ۲۶۴۲۸ </a:t>
            </a:r>
            <a:endParaRPr lang="en-US" sz="4000" dirty="0">
              <a:cs typeface="B Nazanin" pitchFamily="2" charset="-78"/>
            </a:endParaRPr>
          </a:p>
          <a:p>
            <a:pPr marL="109728" indent="0" algn="justLow" rtl="1">
              <a:lnSpc>
                <a:spcPct val="170000"/>
              </a:lnSpc>
              <a:buNone/>
            </a:pPr>
            <a:r>
              <a:rPr lang="fa-IR" sz="4000" dirty="0" smtClean="0">
                <a:cs typeface="B Nazanin" pitchFamily="2" charset="-78"/>
              </a:rPr>
              <a:t>تعداد کتاب</a:t>
            </a:r>
            <a:r>
              <a:rPr lang="en-US" sz="4000" dirty="0" smtClean="0">
                <a:cs typeface="B Nazanin" pitchFamily="2" charset="-78"/>
              </a:rPr>
              <a:t>‌</a:t>
            </a:r>
            <a:r>
              <a:rPr lang="fa-IR" sz="4000" dirty="0" smtClean="0">
                <a:cs typeface="B Nazanin" pitchFamily="2" charset="-78"/>
              </a:rPr>
              <a:t>های چاپ سربی قدیم ۱۴۴ نسخه</a:t>
            </a:r>
            <a:r>
              <a:rPr lang="en-US" sz="4000" dirty="0" smtClean="0">
                <a:cs typeface="B Nazanin" pitchFamily="2" charset="-78"/>
              </a:rPr>
              <a:t> </a:t>
            </a:r>
            <a:br>
              <a:rPr lang="en-US" sz="4000" dirty="0" smtClean="0">
                <a:cs typeface="B Nazanin" pitchFamily="2" charset="-78"/>
              </a:rPr>
            </a:br>
            <a:r>
              <a:rPr lang="fa-IR" sz="4000" dirty="0" smtClean="0">
                <a:cs typeface="B Nazanin" pitchFamily="2" charset="-78"/>
              </a:rPr>
              <a:t>تعداد کتاب</a:t>
            </a:r>
            <a:r>
              <a:rPr lang="en-US" sz="4000" dirty="0" smtClean="0">
                <a:cs typeface="B Nazanin" pitchFamily="2" charset="-78"/>
              </a:rPr>
              <a:t>‌</a:t>
            </a:r>
            <a:r>
              <a:rPr lang="fa-IR" sz="4000" dirty="0" smtClean="0">
                <a:cs typeface="B Nazanin" pitchFamily="2" charset="-78"/>
              </a:rPr>
              <a:t>های درسی قدیم ۱۶۰۰ نسخه</a:t>
            </a:r>
            <a:r>
              <a:rPr lang="en-US" sz="4000" dirty="0" smtClean="0">
                <a:cs typeface="B Nazanin" pitchFamily="2" charset="-78"/>
              </a:rPr>
              <a:t> </a:t>
            </a:r>
            <a:r>
              <a:rPr lang="en-US" dirty="0">
                <a:cs typeface="B Nazanin" pitchFamily="2" charset="-78"/>
              </a:rPr>
              <a:t/>
            </a:r>
            <a:br>
              <a:rPr lang="en-US" dirty="0">
                <a:cs typeface="B Nazanin" pitchFamily="2" charset="-78"/>
              </a:rPr>
            </a:br>
            <a:endParaRPr lang="fa-IR" dirty="0">
              <a:cs typeface="B Nazanin" pitchFamily="2" charset="-78"/>
            </a:endParaRPr>
          </a:p>
        </p:txBody>
      </p:sp>
      <p:sp>
        <p:nvSpPr>
          <p:cNvPr id="3" name="Slide Number Placeholder 2"/>
          <p:cNvSpPr>
            <a:spLocks noGrp="1"/>
          </p:cNvSpPr>
          <p:nvPr>
            <p:ph type="sldNum" sz="quarter" idx="12"/>
          </p:nvPr>
        </p:nvSpPr>
        <p:spPr/>
        <p:txBody>
          <a:bodyPr/>
          <a:lstStyle/>
          <a:p>
            <a:fld id="{4B24C8FE-81C8-45AA-9600-4CE54DA52BF8}" type="slidenum">
              <a:rPr lang="fa-IR" sz="2400" smtClean="0">
                <a:cs typeface="B Nazanin" panose="00000400000000000000" pitchFamily="2" charset="-78"/>
              </a:rPr>
              <a:t>42</a:t>
            </a:fld>
            <a:endParaRPr lang="fa-IR" sz="2400">
              <a:cs typeface="B Nazanin" panose="00000400000000000000" pitchFamily="2" charset="-78"/>
            </a:endParaRPr>
          </a:p>
        </p:txBody>
      </p:sp>
    </p:spTree>
    <p:extLst>
      <p:ext uri="{BB962C8B-B14F-4D97-AF65-F5344CB8AC3E}">
        <p14:creationId xmlns:p14="http://schemas.microsoft.com/office/powerpoint/2010/main" val="20153152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88640"/>
            <a:ext cx="8435280" cy="5818651"/>
          </a:xfrm>
        </p:spPr>
        <p:txBody>
          <a:bodyPr>
            <a:noAutofit/>
          </a:bodyPr>
          <a:lstStyle/>
          <a:p>
            <a:pPr marL="109728" indent="0" algn="justLow" rtl="1">
              <a:lnSpc>
                <a:spcPct val="150000"/>
              </a:lnSpc>
              <a:buNone/>
            </a:pPr>
            <a:r>
              <a:rPr lang="fa-IR" sz="2800" b="1" dirty="0" smtClean="0">
                <a:cs typeface="B Nazanin" pitchFamily="2" charset="-78"/>
              </a:rPr>
              <a:t>فهرست منابع : </a:t>
            </a:r>
            <a:endParaRPr lang="en-US" sz="2800" b="1" i="1" dirty="0">
              <a:cs typeface="B Nazanin" pitchFamily="2" charset="-78"/>
            </a:endParaRPr>
          </a:p>
          <a:p>
            <a:pPr marL="566928" lvl="0" indent="-457200" algn="justLow" rtl="1">
              <a:lnSpc>
                <a:spcPct val="200000"/>
              </a:lnSpc>
              <a:buFont typeface="Wingdings" panose="05000000000000000000" pitchFamily="2" charset="2"/>
              <a:buChar char="ü"/>
            </a:pPr>
            <a:r>
              <a:rPr lang="fa-IR" sz="2800" dirty="0">
                <a:cs typeface="B Nazanin" pitchFamily="2" charset="-78"/>
              </a:rPr>
              <a:t>افشار، ایرج، ۱۳۴۴، سیر کتاب در ایران، تهران، امیر کتاب</a:t>
            </a:r>
            <a:endParaRPr lang="en-US" sz="2800" dirty="0">
              <a:cs typeface="B Nazanin" pitchFamily="2" charset="-78"/>
            </a:endParaRPr>
          </a:p>
          <a:p>
            <a:pPr marL="566928" lvl="0" indent="-457200" algn="justLow" rtl="1">
              <a:lnSpc>
                <a:spcPct val="200000"/>
              </a:lnSpc>
              <a:buFont typeface="Wingdings" panose="05000000000000000000" pitchFamily="2" charset="2"/>
              <a:buChar char="ü"/>
            </a:pPr>
            <a:r>
              <a:rPr lang="fa-IR" sz="2800" dirty="0">
                <a:cs typeface="B Nazanin" pitchFamily="2" charset="-78"/>
              </a:rPr>
              <a:t>بابازاده، مشهد، ۱۳۸۱، «چاپ سنگی»، جلد۱، صفحه ۷۱۱ـ ۷۰۹</a:t>
            </a:r>
            <a:endParaRPr lang="en-US" sz="2800" dirty="0">
              <a:cs typeface="B Nazanin" pitchFamily="2" charset="-78"/>
            </a:endParaRPr>
          </a:p>
          <a:p>
            <a:pPr marL="566928" lvl="0" indent="-457200" algn="justLow" rtl="1">
              <a:lnSpc>
                <a:spcPct val="200000"/>
              </a:lnSpc>
              <a:buFont typeface="Wingdings" panose="05000000000000000000" pitchFamily="2" charset="2"/>
              <a:buChar char="ü"/>
            </a:pPr>
            <a:r>
              <a:rPr lang="fa-IR" sz="2800" dirty="0">
                <a:cs typeface="B Nazanin" pitchFamily="2" charset="-78"/>
              </a:rPr>
              <a:t>بخشی، مرجان،۱۳۸۱، معرفی ۲۰ نوع چاپ از چاپ</a:t>
            </a:r>
            <a:r>
              <a:rPr lang="en-US" sz="2800" dirty="0">
                <a:cs typeface="B Nazanin" pitchFamily="2" charset="-78"/>
              </a:rPr>
              <a:t>‌</a:t>
            </a:r>
            <a:r>
              <a:rPr lang="fa-IR" sz="2800" dirty="0">
                <a:cs typeface="B Nazanin" pitchFamily="2" charset="-78"/>
              </a:rPr>
              <a:t>های دستی، مشهد</a:t>
            </a:r>
            <a:endParaRPr lang="en-US" sz="2800" dirty="0">
              <a:cs typeface="B Nazanin" pitchFamily="2" charset="-78"/>
            </a:endParaRPr>
          </a:p>
          <a:p>
            <a:pPr marL="566928" lvl="0" indent="-457200" algn="justLow" rtl="1">
              <a:lnSpc>
                <a:spcPct val="200000"/>
              </a:lnSpc>
              <a:buFont typeface="Wingdings" panose="05000000000000000000" pitchFamily="2" charset="2"/>
              <a:buChar char="ü"/>
            </a:pPr>
            <a:r>
              <a:rPr lang="fa-IR" sz="2800" dirty="0">
                <a:cs typeface="B Nazanin" pitchFamily="2" charset="-78"/>
              </a:rPr>
              <a:t>دانشور، هوشنگ،۱۳۵۶، صنعت چاپ، تهران، سازمان جغرافیایی کشور</a:t>
            </a:r>
            <a:endParaRPr lang="en-US" sz="2800" dirty="0">
              <a:cs typeface="B Nazanin" pitchFamily="2" charset="-78"/>
            </a:endParaRPr>
          </a:p>
          <a:p>
            <a:pPr marL="566928" lvl="0" indent="-457200" algn="justLow" rtl="1">
              <a:lnSpc>
                <a:spcPct val="200000"/>
              </a:lnSpc>
              <a:buFont typeface="Wingdings" panose="05000000000000000000" pitchFamily="2" charset="2"/>
              <a:buChar char="ü"/>
            </a:pPr>
            <a:r>
              <a:rPr lang="fa-IR" sz="2800" dirty="0">
                <a:cs typeface="B Nazanin" pitchFamily="2" charset="-78"/>
              </a:rPr>
              <a:t>مبارکه، سهیلا، ۱۳۷۸، مطالعاتی در تاریخ چاپ فن، فرایند، </a:t>
            </a:r>
            <a:r>
              <a:rPr lang="fa-IR" sz="2800" dirty="0" smtClean="0">
                <a:cs typeface="B Nazanin" pitchFamily="2" charset="-78"/>
              </a:rPr>
              <a:t>کاربرد</a:t>
            </a:r>
          </a:p>
          <a:p>
            <a:pPr marL="566928" lvl="0" indent="-457200" algn="justLow" rtl="1">
              <a:lnSpc>
                <a:spcPct val="200000"/>
              </a:lnSpc>
              <a:buFont typeface="Wingdings" panose="05000000000000000000" pitchFamily="2" charset="2"/>
              <a:buChar char="ü"/>
            </a:pPr>
            <a:r>
              <a:rPr lang="fa-IR" sz="2800" dirty="0" smtClean="0">
                <a:cs typeface="B Nazanin" pitchFamily="2" charset="-78"/>
              </a:rPr>
              <a:t>منابع اینترنتی (کلیه تصاویر ) </a:t>
            </a:r>
            <a:endParaRPr lang="en-US" sz="2800" dirty="0">
              <a:cs typeface="B Nazanin" pitchFamily="2" charset="-78"/>
            </a:endParaRPr>
          </a:p>
          <a:p>
            <a:pPr marL="109728" indent="0" algn="justLow" rtl="1">
              <a:lnSpc>
                <a:spcPct val="150000"/>
              </a:lnSpc>
              <a:buNone/>
            </a:pPr>
            <a:endParaRPr lang="fa-IR" sz="2800" dirty="0">
              <a:cs typeface="B Nazanin" pitchFamily="2" charset="-78"/>
            </a:endParaRPr>
          </a:p>
        </p:txBody>
      </p:sp>
      <p:sp>
        <p:nvSpPr>
          <p:cNvPr id="3" name="Slide Number Placeholder 2"/>
          <p:cNvSpPr>
            <a:spLocks noGrp="1"/>
          </p:cNvSpPr>
          <p:nvPr>
            <p:ph type="sldNum" sz="quarter" idx="12"/>
          </p:nvPr>
        </p:nvSpPr>
        <p:spPr/>
        <p:txBody>
          <a:bodyPr/>
          <a:lstStyle/>
          <a:p>
            <a:fld id="{4B24C8FE-81C8-45AA-9600-4CE54DA52BF8}" type="slidenum">
              <a:rPr lang="fa-IR" sz="2400" smtClean="0">
                <a:cs typeface="B Nazanin" panose="00000400000000000000" pitchFamily="2" charset="-78"/>
              </a:rPr>
              <a:t>43</a:t>
            </a:fld>
            <a:endParaRPr lang="fa-IR" sz="2400" dirty="0">
              <a:cs typeface="B Nazanin" panose="00000400000000000000" pitchFamily="2" charset="-78"/>
            </a:endParaRPr>
          </a:p>
        </p:txBody>
      </p:sp>
    </p:spTree>
    <p:extLst>
      <p:ext uri="{BB962C8B-B14F-4D97-AF65-F5344CB8AC3E}">
        <p14:creationId xmlns:p14="http://schemas.microsoft.com/office/powerpoint/2010/main" val="355433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1000"/>
                                        <p:tgtEl>
                                          <p:spTgt spid="2">
                                            <p:txEl>
                                              <p:pRg st="1" end="1"/>
                                            </p:txEl>
                                          </p:spTgt>
                                        </p:tgtEl>
                                      </p:cBhvr>
                                    </p:animEffect>
                                    <p:anim calcmode="lin" valueType="num">
                                      <p:cBhvr>
                                        <p:cTn id="8"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fade">
                                      <p:cBhvr>
                                        <p:cTn id="14" dur="1000"/>
                                        <p:tgtEl>
                                          <p:spTgt spid="2">
                                            <p:txEl>
                                              <p:pRg st="2" end="2"/>
                                            </p:txEl>
                                          </p:spTgt>
                                        </p:tgtEl>
                                      </p:cBhvr>
                                    </p:animEffect>
                                    <p:anim calcmode="lin" valueType="num">
                                      <p:cBhvr>
                                        <p:cTn id="15"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Effect transition="in" filter="fade">
                                      <p:cBhvr>
                                        <p:cTn id="21" dur="1000"/>
                                        <p:tgtEl>
                                          <p:spTgt spid="2">
                                            <p:txEl>
                                              <p:pRg st="3" end="3"/>
                                            </p:txEl>
                                          </p:spTgt>
                                        </p:tgtEl>
                                      </p:cBhvr>
                                    </p:animEffect>
                                    <p:anim calcmode="lin" valueType="num">
                                      <p:cBhvr>
                                        <p:cTn id="22"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4" end="4"/>
                                            </p:txEl>
                                          </p:spTgt>
                                        </p:tgtEl>
                                        <p:attrNameLst>
                                          <p:attrName>style.visibility</p:attrName>
                                        </p:attrNameLst>
                                      </p:cBhvr>
                                      <p:to>
                                        <p:strVal val="visible"/>
                                      </p:to>
                                    </p:set>
                                    <p:animEffect transition="in" filter="fade">
                                      <p:cBhvr>
                                        <p:cTn id="28" dur="1000"/>
                                        <p:tgtEl>
                                          <p:spTgt spid="2">
                                            <p:txEl>
                                              <p:pRg st="4" end="4"/>
                                            </p:txEl>
                                          </p:spTgt>
                                        </p:tgtEl>
                                      </p:cBhvr>
                                    </p:animEffect>
                                    <p:anim calcmode="lin" valueType="num">
                                      <p:cBhvr>
                                        <p:cTn id="29"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
                                            <p:txEl>
                                              <p:pRg st="5" end="5"/>
                                            </p:txEl>
                                          </p:spTgt>
                                        </p:tgtEl>
                                        <p:attrNameLst>
                                          <p:attrName>style.visibility</p:attrName>
                                        </p:attrNameLst>
                                      </p:cBhvr>
                                      <p:to>
                                        <p:strVal val="visible"/>
                                      </p:to>
                                    </p:set>
                                    <p:animEffect transition="in" filter="fade">
                                      <p:cBhvr>
                                        <p:cTn id="35" dur="1000"/>
                                        <p:tgtEl>
                                          <p:spTgt spid="2">
                                            <p:txEl>
                                              <p:pRg st="5" end="5"/>
                                            </p:txEl>
                                          </p:spTgt>
                                        </p:tgtEl>
                                      </p:cBhvr>
                                    </p:animEffect>
                                    <p:anim calcmode="lin" valueType="num">
                                      <p:cBhvr>
                                        <p:cTn id="36"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2">
                                            <p:txEl>
                                              <p:pRg st="6" end="6"/>
                                            </p:txEl>
                                          </p:spTgt>
                                        </p:tgtEl>
                                        <p:attrNameLst>
                                          <p:attrName>style.visibility</p:attrName>
                                        </p:attrNameLst>
                                      </p:cBhvr>
                                      <p:to>
                                        <p:strVal val="visible"/>
                                      </p:to>
                                    </p:set>
                                    <p:animEffect transition="in" filter="fade">
                                      <p:cBhvr>
                                        <p:cTn id="42" dur="1000"/>
                                        <p:tgtEl>
                                          <p:spTgt spid="2">
                                            <p:txEl>
                                              <p:pRg st="6" end="6"/>
                                            </p:txEl>
                                          </p:spTgt>
                                        </p:tgtEl>
                                      </p:cBhvr>
                                    </p:animEffect>
                                    <p:anim calcmode="lin" valueType="num">
                                      <p:cBhvr>
                                        <p:cTn id="43"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706693"/>
            <a:ext cx="8435280" cy="5674635"/>
          </a:xfrm>
        </p:spPr>
        <p:txBody>
          <a:bodyPr>
            <a:normAutofit/>
          </a:bodyPr>
          <a:lstStyle/>
          <a:p>
            <a:pPr marL="109728" indent="0" algn="just" rtl="1">
              <a:lnSpc>
                <a:spcPct val="250000"/>
              </a:lnSpc>
              <a:buNone/>
            </a:pPr>
            <a:r>
              <a:rPr lang="fa-IR" sz="2800" dirty="0" smtClean="0">
                <a:cs typeface="B Nazanin" pitchFamily="2" charset="-78"/>
              </a:rPr>
              <a:t>معرفی </a:t>
            </a:r>
            <a:r>
              <a:rPr lang="fa-IR" sz="2800" dirty="0">
                <a:cs typeface="B Nazanin" pitchFamily="2" charset="-78"/>
              </a:rPr>
              <a:t>چاپخانه های دولتی و خصوصی چاپ سنگی، تحول دستگاه چاپ</a:t>
            </a:r>
            <a:r>
              <a:rPr lang="en-US" sz="2800" dirty="0">
                <a:cs typeface="B Nazanin" pitchFamily="2" charset="-78"/>
              </a:rPr>
              <a:t>‌</a:t>
            </a:r>
            <a:r>
              <a:rPr lang="fa-IR" sz="2800" dirty="0">
                <a:cs typeface="B Nazanin" pitchFamily="2" charset="-78"/>
              </a:rPr>
              <a:t>سنگی، معرفی مجموعه کتاب های چاپ</a:t>
            </a:r>
            <a:r>
              <a:rPr lang="en-US" sz="2800" dirty="0">
                <a:cs typeface="B Nazanin" pitchFamily="2" charset="-78"/>
              </a:rPr>
              <a:t>‌</a:t>
            </a:r>
            <a:r>
              <a:rPr lang="fa-IR" sz="2800" dirty="0">
                <a:cs typeface="B Nazanin" pitchFamily="2" charset="-78"/>
              </a:rPr>
              <a:t>سنگی در کتابخانة مرکزی آستان قدس رضوی از جهت آمار و موجودی، نحوة ارائة خدمات و پراکندگی موضوعات مختلف چاپ سنگی، مباحث دیگر مقاله است</a:t>
            </a:r>
            <a:r>
              <a:rPr lang="en-US" sz="2800" dirty="0">
                <a:cs typeface="B Nazanin" pitchFamily="2" charset="-78"/>
              </a:rPr>
              <a:t>. </a:t>
            </a:r>
          </a:p>
          <a:p>
            <a:pPr marL="109728" indent="0" algn="just" rtl="1">
              <a:lnSpc>
                <a:spcPct val="250000"/>
              </a:lnSpc>
              <a:buNone/>
            </a:pPr>
            <a:endParaRPr lang="fa-IR" sz="2800" dirty="0">
              <a:cs typeface="B Nazanin" pitchFamily="2" charset="-78"/>
            </a:endParaRPr>
          </a:p>
        </p:txBody>
      </p:sp>
      <p:sp>
        <p:nvSpPr>
          <p:cNvPr id="3" name="Slide Number Placeholder 2"/>
          <p:cNvSpPr>
            <a:spLocks noGrp="1"/>
          </p:cNvSpPr>
          <p:nvPr>
            <p:ph type="sldNum" sz="quarter" idx="12"/>
          </p:nvPr>
        </p:nvSpPr>
        <p:spPr/>
        <p:txBody>
          <a:bodyPr/>
          <a:lstStyle/>
          <a:p>
            <a:fld id="{4B24C8FE-81C8-45AA-9600-4CE54DA52BF8}" type="slidenum">
              <a:rPr lang="fa-IR" sz="2400" smtClean="0">
                <a:cs typeface="B Nazanin" panose="00000400000000000000" pitchFamily="2" charset="-78"/>
              </a:rPr>
              <a:t>5</a:t>
            </a:fld>
            <a:endParaRPr lang="fa-IR" sz="2400">
              <a:cs typeface="B Nazanin" panose="00000400000000000000" pitchFamily="2" charset="-78"/>
            </a:endParaRPr>
          </a:p>
        </p:txBody>
      </p:sp>
    </p:spTree>
    <p:extLst>
      <p:ext uri="{BB962C8B-B14F-4D97-AF65-F5344CB8AC3E}">
        <p14:creationId xmlns:p14="http://schemas.microsoft.com/office/powerpoint/2010/main" val="4026234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23528" y="0"/>
            <a:ext cx="8712968" cy="6408712"/>
          </a:xfrm>
        </p:spPr>
        <p:txBody>
          <a:bodyPr>
            <a:noAutofit/>
          </a:bodyPr>
          <a:lstStyle/>
          <a:p>
            <a:pPr marL="109728" indent="0" algn="justLow" rtl="1">
              <a:lnSpc>
                <a:spcPct val="200000"/>
              </a:lnSpc>
              <a:buNone/>
            </a:pPr>
            <a:r>
              <a:rPr lang="en-US" sz="2800" b="1" dirty="0">
                <a:cs typeface="B Nazanin" pitchFamily="2" charset="-78"/>
              </a:rPr>
              <a:t> </a:t>
            </a:r>
            <a:r>
              <a:rPr lang="fa-IR" sz="2800" b="1" dirty="0">
                <a:cs typeface="B Nazanin" pitchFamily="2" charset="-78"/>
              </a:rPr>
              <a:t>مقدمه </a:t>
            </a:r>
            <a:endParaRPr lang="en-US" sz="2800" b="1" i="1" dirty="0">
              <a:cs typeface="B Nazanin" pitchFamily="2" charset="-78"/>
            </a:endParaRPr>
          </a:p>
          <a:p>
            <a:pPr marL="109728" indent="0" algn="justLow" rtl="1">
              <a:lnSpc>
                <a:spcPct val="200000"/>
              </a:lnSpc>
              <a:buNone/>
            </a:pPr>
            <a:r>
              <a:rPr lang="fa-IR" sz="2800" dirty="0">
                <a:cs typeface="B Nazanin" pitchFamily="2" charset="-78"/>
              </a:rPr>
              <a:t>تفکر و اندیشه و تمایلات انسان او را بر آن داشت که به ثبت و ضبط وقایع و رویدادها بر روی اشیای مختلف از جمله استخوان، سنگ، چوب،</a:t>
            </a:r>
            <a:r>
              <a:rPr lang="en-US" sz="2800" dirty="0">
                <a:cs typeface="B Nazanin" pitchFamily="2" charset="-78"/>
              </a:rPr>
              <a:t> ... </a:t>
            </a:r>
            <a:r>
              <a:rPr lang="fa-IR" sz="2800" dirty="0">
                <a:cs typeface="B Nazanin" pitchFamily="2" charset="-78"/>
              </a:rPr>
              <a:t>بپردازد تا قادر به نگهداری از آن</a:t>
            </a:r>
            <a:r>
              <a:rPr lang="en-US" sz="2800" dirty="0">
                <a:cs typeface="B Nazanin" pitchFamily="2" charset="-78"/>
              </a:rPr>
              <a:t>‌</a:t>
            </a:r>
            <a:r>
              <a:rPr lang="fa-IR" sz="2800" dirty="0">
                <a:cs typeface="B Nazanin" pitchFamily="2" charset="-78"/>
              </a:rPr>
              <a:t>ها و پاسخگوی فطرت انسانی مبنی بر جاودان</a:t>
            </a:r>
            <a:r>
              <a:rPr lang="en-US" sz="2800" dirty="0">
                <a:cs typeface="B Nazanin" pitchFamily="2" charset="-78"/>
              </a:rPr>
              <a:t>‌</a:t>
            </a:r>
            <a:r>
              <a:rPr lang="fa-IR" sz="2800" dirty="0">
                <a:cs typeface="B Nazanin" pitchFamily="2" charset="-78"/>
              </a:rPr>
              <a:t>ماندن اندیشه ها باشد</a:t>
            </a:r>
            <a:r>
              <a:rPr lang="en-US" sz="2800" dirty="0">
                <a:cs typeface="B Nazanin" pitchFamily="2" charset="-78"/>
              </a:rPr>
              <a:t>. </a:t>
            </a:r>
            <a:r>
              <a:rPr lang="fa-IR" sz="2800" dirty="0">
                <a:cs typeface="B Nazanin" pitchFamily="2" charset="-78"/>
              </a:rPr>
              <a:t>بشر از مواد متفاوتی برای ضبط دانش استفاده کرده است</a:t>
            </a:r>
            <a:r>
              <a:rPr lang="en-US" sz="2800" dirty="0">
                <a:cs typeface="B Nazanin" pitchFamily="2" charset="-78"/>
              </a:rPr>
              <a:t>. </a:t>
            </a:r>
            <a:r>
              <a:rPr lang="fa-IR" sz="2800" dirty="0">
                <a:cs typeface="B Nazanin" pitchFamily="2" charset="-78"/>
              </a:rPr>
              <a:t>در روند تکاملی ضبط اندیشه عواملی مانند دوام، فراوانی، دردسترس</a:t>
            </a:r>
            <a:r>
              <a:rPr lang="en-US" sz="2800" dirty="0">
                <a:cs typeface="B Nazanin" pitchFamily="2" charset="-78"/>
              </a:rPr>
              <a:t>‌</a:t>
            </a:r>
            <a:r>
              <a:rPr lang="fa-IR" sz="2800" dirty="0">
                <a:cs typeface="B Nazanin" pitchFamily="2" charset="-78"/>
              </a:rPr>
              <a:t>بودن، نرمی، سبکی، و کم</a:t>
            </a:r>
            <a:r>
              <a:rPr lang="en-US" sz="2800" dirty="0">
                <a:cs typeface="B Nazanin" pitchFamily="2" charset="-78"/>
              </a:rPr>
              <a:t>‌</a:t>
            </a:r>
            <a:r>
              <a:rPr lang="fa-IR" sz="2800" dirty="0">
                <a:cs typeface="B Nazanin" pitchFamily="2" charset="-78"/>
              </a:rPr>
              <a:t>حجم</a:t>
            </a:r>
            <a:r>
              <a:rPr lang="en-US" sz="2800" dirty="0">
                <a:cs typeface="B Nazanin" pitchFamily="2" charset="-78"/>
              </a:rPr>
              <a:t>‌</a:t>
            </a:r>
            <a:r>
              <a:rPr lang="fa-IR" sz="2800" dirty="0">
                <a:cs typeface="B Nazanin" pitchFamily="2" charset="-78"/>
              </a:rPr>
              <a:t>بودن مواد همواره مد نظر بوده </a:t>
            </a:r>
            <a:r>
              <a:rPr lang="fa-IR" sz="2800" dirty="0" smtClean="0">
                <a:cs typeface="B Nazanin" pitchFamily="2" charset="-78"/>
              </a:rPr>
              <a:t>است.</a:t>
            </a:r>
            <a:endParaRPr lang="fa-IR" sz="2800" dirty="0">
              <a:cs typeface="B Nazanin" pitchFamily="2" charset="-78"/>
            </a:endParaRPr>
          </a:p>
        </p:txBody>
      </p:sp>
      <p:sp>
        <p:nvSpPr>
          <p:cNvPr id="3" name="Slide Number Placeholder 2"/>
          <p:cNvSpPr>
            <a:spLocks noGrp="1"/>
          </p:cNvSpPr>
          <p:nvPr>
            <p:ph type="sldNum" sz="quarter" idx="12"/>
          </p:nvPr>
        </p:nvSpPr>
        <p:spPr/>
        <p:txBody>
          <a:bodyPr/>
          <a:lstStyle/>
          <a:p>
            <a:fld id="{4B24C8FE-81C8-45AA-9600-4CE54DA52BF8}" type="slidenum">
              <a:rPr lang="fa-IR" sz="2400" smtClean="0">
                <a:cs typeface="B Nazanin" panose="00000400000000000000" pitchFamily="2" charset="-78"/>
              </a:rPr>
              <a:t>6</a:t>
            </a:fld>
            <a:endParaRPr lang="fa-IR" sz="2400">
              <a:cs typeface="B Nazanin" panose="00000400000000000000" pitchFamily="2" charset="-78"/>
            </a:endParaRPr>
          </a:p>
        </p:txBody>
      </p:sp>
    </p:spTree>
    <p:extLst>
      <p:ext uri="{BB962C8B-B14F-4D97-AF65-F5344CB8AC3E}">
        <p14:creationId xmlns:p14="http://schemas.microsoft.com/office/powerpoint/2010/main" val="28958881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23528" y="0"/>
            <a:ext cx="8712968" cy="6408712"/>
          </a:xfrm>
        </p:spPr>
        <p:txBody>
          <a:bodyPr>
            <a:noAutofit/>
          </a:bodyPr>
          <a:lstStyle/>
          <a:p>
            <a:pPr marL="109728" indent="0" algn="justLow" rtl="1">
              <a:lnSpc>
                <a:spcPct val="200000"/>
              </a:lnSpc>
              <a:buNone/>
            </a:pPr>
            <a:r>
              <a:rPr lang="fa-IR" sz="2800" dirty="0" smtClean="0">
                <a:cs typeface="B Nazanin" pitchFamily="2" charset="-78"/>
              </a:rPr>
              <a:t>نگارش </a:t>
            </a:r>
            <a:r>
              <a:rPr lang="fa-IR" sz="2800" dirty="0">
                <a:cs typeface="B Nazanin" pitchFamily="2" charset="-78"/>
              </a:rPr>
              <a:t>در سیر تکاملی و تاریخی خود از حکاکی بر روی سنگ آغاز و بتدریج به ضبط بر روی طومار پاپیروس و سپس طومار چرمین و پوستی تغییر شکل داد و در انتها با اختراع کاغذ و پیدایش هنر خوشنویسی و نسخه</a:t>
            </a:r>
            <a:r>
              <a:rPr lang="en-US" sz="2800" dirty="0">
                <a:cs typeface="B Nazanin" pitchFamily="2" charset="-78"/>
              </a:rPr>
              <a:t>‌</a:t>
            </a:r>
            <a:r>
              <a:rPr lang="fa-IR" sz="2800" dirty="0">
                <a:cs typeface="B Nazanin" pitchFamily="2" charset="-78"/>
              </a:rPr>
              <a:t>نویسی، تا دوران چاپ به تکامل خود ادامه داد</a:t>
            </a:r>
            <a:r>
              <a:rPr lang="en-US" sz="2800" dirty="0">
                <a:cs typeface="B Nazanin" pitchFamily="2" charset="-78"/>
              </a:rPr>
              <a:t>. </a:t>
            </a:r>
            <a:endParaRPr lang="fa-IR" sz="2800" dirty="0">
              <a:cs typeface="B Nazanin" pitchFamily="2" charset="-78"/>
            </a:endParaRPr>
          </a:p>
        </p:txBody>
      </p:sp>
      <p:sp>
        <p:nvSpPr>
          <p:cNvPr id="3" name="Slide Number Placeholder 2"/>
          <p:cNvSpPr>
            <a:spLocks noGrp="1"/>
          </p:cNvSpPr>
          <p:nvPr>
            <p:ph type="sldNum" sz="quarter" idx="12"/>
          </p:nvPr>
        </p:nvSpPr>
        <p:spPr/>
        <p:txBody>
          <a:bodyPr/>
          <a:lstStyle/>
          <a:p>
            <a:fld id="{4B24C8FE-81C8-45AA-9600-4CE54DA52BF8}" type="slidenum">
              <a:rPr lang="fa-IR" sz="2400" smtClean="0">
                <a:cs typeface="B Nazanin" panose="00000400000000000000" pitchFamily="2" charset="-78"/>
              </a:rPr>
              <a:t>7</a:t>
            </a:fld>
            <a:endParaRPr lang="fa-IR" sz="2400" dirty="0">
              <a:cs typeface="B Nazanin" panose="00000400000000000000" pitchFamily="2" charset="-78"/>
            </a:endParaRPr>
          </a:p>
        </p:txBody>
      </p:sp>
    </p:spTree>
    <p:extLst>
      <p:ext uri="{BB962C8B-B14F-4D97-AF65-F5344CB8AC3E}">
        <p14:creationId xmlns:p14="http://schemas.microsoft.com/office/powerpoint/2010/main" val="7342590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63920" y="248248"/>
            <a:ext cx="8712968" cy="6408712"/>
          </a:xfrm>
        </p:spPr>
        <p:txBody>
          <a:bodyPr>
            <a:noAutofit/>
          </a:bodyPr>
          <a:lstStyle/>
          <a:p>
            <a:pPr marL="109728" indent="0" algn="justLow" rtl="1">
              <a:lnSpc>
                <a:spcPct val="150000"/>
              </a:lnSpc>
              <a:buNone/>
            </a:pPr>
            <a:r>
              <a:rPr lang="fa-IR" sz="2800" dirty="0" smtClean="0">
                <a:cs typeface="B Nazanin" pitchFamily="2" charset="-78"/>
              </a:rPr>
              <a:t>با </a:t>
            </a:r>
            <a:r>
              <a:rPr lang="fa-IR" sz="2800" dirty="0">
                <a:cs typeface="B Nazanin" pitchFamily="2" charset="-78"/>
              </a:rPr>
              <a:t>پیشرفت صنعت و دانش، به کتاب های بیشتری احساس نیاز شد</a:t>
            </a:r>
            <a:r>
              <a:rPr lang="en-US" sz="2800" dirty="0">
                <a:cs typeface="B Nazanin" pitchFamily="2" charset="-78"/>
              </a:rPr>
              <a:t>. </a:t>
            </a:r>
            <a:r>
              <a:rPr lang="fa-IR" sz="2800" dirty="0">
                <a:cs typeface="B Nazanin" pitchFamily="2" charset="-78"/>
              </a:rPr>
              <a:t>اختراع ماشین چاپ پاسخی به این نیاز بود</a:t>
            </a:r>
            <a:r>
              <a:rPr lang="en-US" sz="2800" dirty="0">
                <a:cs typeface="B Nazanin" pitchFamily="2" charset="-78"/>
              </a:rPr>
              <a:t>. </a:t>
            </a:r>
            <a:r>
              <a:rPr lang="fa-IR" sz="2800" dirty="0">
                <a:cs typeface="B Nazanin" pitchFamily="2" charset="-78"/>
              </a:rPr>
              <a:t>ابتدا کتاب های چاپی سربی با حروف و وسایل ابتدایی منتشر گردید و سپس به دلیل هزینة بالای آن و پاره ای از مسائل، چاپ سنگی مرسوم گردید</a:t>
            </a:r>
            <a:r>
              <a:rPr lang="en-US" sz="2800" dirty="0">
                <a:cs typeface="B Nazanin" pitchFamily="2" charset="-78"/>
              </a:rPr>
              <a:t>. </a:t>
            </a:r>
            <a:endParaRPr lang="fa-IR" sz="2800" dirty="0" smtClean="0">
              <a:cs typeface="B Nazanin" pitchFamily="2" charset="-78"/>
            </a:endParaRPr>
          </a:p>
          <a:p>
            <a:pPr marL="109728" indent="0" algn="justLow" rtl="1">
              <a:lnSpc>
                <a:spcPct val="150000"/>
              </a:lnSpc>
              <a:buNone/>
            </a:pPr>
            <a:endParaRPr lang="fa-IR" sz="2800" dirty="0">
              <a:cs typeface="B Nazanin" pitchFamily="2" charset="-78"/>
            </a:endParaRPr>
          </a:p>
        </p:txBody>
      </p:sp>
      <p:sp>
        <p:nvSpPr>
          <p:cNvPr id="4" name="Slide Number Placeholder 3"/>
          <p:cNvSpPr>
            <a:spLocks noGrp="1"/>
          </p:cNvSpPr>
          <p:nvPr>
            <p:ph type="sldNum" sz="quarter" idx="12"/>
          </p:nvPr>
        </p:nvSpPr>
        <p:spPr/>
        <p:txBody>
          <a:bodyPr/>
          <a:lstStyle/>
          <a:p>
            <a:fld id="{4B24C8FE-81C8-45AA-9600-4CE54DA52BF8}" type="slidenum">
              <a:rPr lang="fa-IR" sz="2400" smtClean="0">
                <a:cs typeface="B Nazanin" panose="00000400000000000000" pitchFamily="2" charset="-78"/>
              </a:rPr>
              <a:t>8</a:t>
            </a:fld>
            <a:endParaRPr lang="fa-IR" sz="2400">
              <a:cs typeface="B Nazanin" panose="00000400000000000000" pitchFamily="2" charset="-78"/>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576" y="3003993"/>
            <a:ext cx="4896544" cy="3449343"/>
          </a:xfrm>
          <a:prstGeom prst="rect">
            <a:avLst/>
          </a:prstGeom>
        </p:spPr>
      </p:pic>
      <p:sp>
        <p:nvSpPr>
          <p:cNvPr id="5" name="Rectangle 4"/>
          <p:cNvSpPr/>
          <p:nvPr/>
        </p:nvSpPr>
        <p:spPr>
          <a:xfrm>
            <a:off x="5794956" y="4276896"/>
            <a:ext cx="3049233" cy="830997"/>
          </a:xfrm>
          <a:prstGeom prst="rect">
            <a:avLst/>
          </a:prstGeom>
        </p:spPr>
        <p:txBody>
          <a:bodyPr wrap="none">
            <a:spAutoFit/>
          </a:bodyPr>
          <a:lstStyle/>
          <a:p>
            <a:r>
              <a:rPr lang="fa-IR" sz="2400" dirty="0" smtClean="0">
                <a:cs typeface="B Nazanin" pitchFamily="2" charset="-78"/>
              </a:rPr>
              <a:t>نمونه ی ابزارهای اولیه </a:t>
            </a:r>
          </a:p>
          <a:p>
            <a:r>
              <a:rPr lang="fa-IR" sz="2400" dirty="0" smtClean="0">
                <a:cs typeface="B Nazanin" pitchFamily="2" charset="-78"/>
              </a:rPr>
              <a:t>برای حکاکی و چاپ روی چوب</a:t>
            </a:r>
            <a:endParaRPr lang="en-US" sz="2400" dirty="0"/>
          </a:p>
        </p:txBody>
      </p:sp>
    </p:spTree>
    <p:extLst>
      <p:ext uri="{BB962C8B-B14F-4D97-AF65-F5344CB8AC3E}">
        <p14:creationId xmlns:p14="http://schemas.microsoft.com/office/powerpoint/2010/main" val="12640731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51920" y="248248"/>
            <a:ext cx="5124968" cy="6408712"/>
          </a:xfrm>
        </p:spPr>
        <p:txBody>
          <a:bodyPr>
            <a:noAutofit/>
          </a:bodyPr>
          <a:lstStyle/>
          <a:p>
            <a:pPr marL="109728" indent="0" algn="justLow" rtl="1">
              <a:lnSpc>
                <a:spcPct val="130000"/>
              </a:lnSpc>
              <a:buNone/>
            </a:pPr>
            <a:r>
              <a:rPr lang="fa-IR" sz="2800" dirty="0" smtClean="0">
                <a:cs typeface="B Nazanin" pitchFamily="2" charset="-78"/>
              </a:rPr>
              <a:t>چاپ </a:t>
            </a:r>
            <a:r>
              <a:rPr lang="fa-IR" sz="2800" dirty="0">
                <a:cs typeface="B Nazanin" pitchFamily="2" charset="-78"/>
              </a:rPr>
              <a:t>سنگی نوعی چاپ مسطح بوده که درآن به جای حروف از سنگ مرمر استفاده می شده؛ بدین ترتیب که نوشته یا تصویر را به روی سنگ منتقل می کردند و با استفاده از روش های شیمیایی آن را برجسته می نمودند و سپس این تصویر به کرّات روی کاغذ کپی می شده است</a:t>
            </a:r>
            <a:r>
              <a:rPr lang="en-US" sz="2800" dirty="0">
                <a:cs typeface="B Nazanin" pitchFamily="2" charset="-78"/>
              </a:rPr>
              <a:t>. </a:t>
            </a:r>
            <a:r>
              <a:rPr lang="fa-IR" sz="2800" dirty="0">
                <a:cs typeface="B Nazanin" pitchFamily="2" charset="-78"/>
              </a:rPr>
              <a:t>این نوع چاپ با استفاده از روش مختلط فیزیکی و شیمیایی بر اساس دفع متقابل آب و چربی اختراع گردیده</a:t>
            </a:r>
            <a:r>
              <a:rPr lang="en-US" sz="2800" dirty="0">
                <a:cs typeface="B Nazanin" pitchFamily="2" charset="-78"/>
              </a:rPr>
              <a:t>. </a:t>
            </a:r>
          </a:p>
          <a:p>
            <a:pPr marL="109728" indent="0" algn="justLow" rtl="1">
              <a:lnSpc>
                <a:spcPct val="130000"/>
              </a:lnSpc>
              <a:buNone/>
            </a:pPr>
            <a:endParaRPr lang="fa-IR" sz="2800" dirty="0">
              <a:cs typeface="B Nazanin" pitchFamily="2" charset="-78"/>
            </a:endParaRPr>
          </a:p>
        </p:txBody>
      </p:sp>
      <p:sp>
        <p:nvSpPr>
          <p:cNvPr id="4" name="Slide Number Placeholder 3"/>
          <p:cNvSpPr>
            <a:spLocks noGrp="1"/>
          </p:cNvSpPr>
          <p:nvPr>
            <p:ph type="sldNum" sz="quarter" idx="12"/>
          </p:nvPr>
        </p:nvSpPr>
        <p:spPr/>
        <p:txBody>
          <a:bodyPr/>
          <a:lstStyle/>
          <a:p>
            <a:fld id="{4B24C8FE-81C8-45AA-9600-4CE54DA52BF8}" type="slidenum">
              <a:rPr lang="fa-IR" sz="2400" smtClean="0">
                <a:cs typeface="B Nazanin" panose="00000400000000000000" pitchFamily="2" charset="-78"/>
              </a:rPr>
              <a:t>9</a:t>
            </a:fld>
            <a:endParaRPr lang="fa-IR" sz="2400" dirty="0">
              <a:cs typeface="B Nazanin" panose="00000400000000000000" pitchFamily="2" charset="-78"/>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822" y="1261193"/>
            <a:ext cx="3607967" cy="3607967"/>
          </a:xfrm>
          <a:prstGeom prst="rect">
            <a:avLst/>
          </a:prstGeom>
        </p:spPr>
      </p:pic>
    </p:spTree>
    <p:extLst>
      <p:ext uri="{BB962C8B-B14F-4D97-AF65-F5344CB8AC3E}">
        <p14:creationId xmlns:p14="http://schemas.microsoft.com/office/powerpoint/2010/main" val="40929557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343</TotalTime>
  <Words>3466</Words>
  <Application>Microsoft Office PowerPoint</Application>
  <PresentationFormat>On-screen Show (4:3)</PresentationFormat>
  <Paragraphs>171</Paragraphs>
  <Slides>43</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43</vt:i4>
      </vt:variant>
    </vt:vector>
  </HeadingPairs>
  <TitlesOfParts>
    <vt:vector size="52" baseType="lpstr">
      <vt:lpstr>B Nazanin</vt:lpstr>
      <vt:lpstr>Book Antiqua</vt:lpstr>
      <vt:lpstr>Calibri</vt:lpstr>
      <vt:lpstr>Lucida Sans</vt:lpstr>
      <vt:lpstr>Times New Roman</vt:lpstr>
      <vt:lpstr>Wingdings</vt:lpstr>
      <vt:lpstr>Wingdings 2</vt:lpstr>
      <vt:lpstr>Wingdings 3</vt:lpstr>
      <vt:lpstr>Apex</vt:lpstr>
      <vt:lpstr>PowerPoint Presentation</vt:lpstr>
      <vt:lpstr>چاپ سنگی مدرس : معصومه سالاری </vt:lpstr>
      <vt:lpstr>فهرست</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بسم الله الرحمن الرحیم</dc:title>
  <dc:creator>ali</dc:creator>
  <cp:lastModifiedBy>Windows User</cp:lastModifiedBy>
  <cp:revision>43</cp:revision>
  <dcterms:created xsi:type="dcterms:W3CDTF">2017-05-23T11:45:49Z</dcterms:created>
  <dcterms:modified xsi:type="dcterms:W3CDTF">2020-05-24T15:36:29Z</dcterms:modified>
</cp:coreProperties>
</file>